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9"/>
  </p:notesMasterIdLst>
  <p:sldIdLst>
    <p:sldId id="269" r:id="rId6"/>
    <p:sldId id="256" r:id="rId7"/>
    <p:sldId id="309" r:id="rId8"/>
    <p:sldId id="341" r:id="rId9"/>
    <p:sldId id="342" r:id="rId10"/>
    <p:sldId id="260" r:id="rId11"/>
    <p:sldId id="319" r:id="rId12"/>
    <p:sldId id="311" r:id="rId13"/>
    <p:sldId id="317" r:id="rId14"/>
    <p:sldId id="316" r:id="rId15"/>
    <p:sldId id="338" r:id="rId16"/>
    <p:sldId id="315" r:id="rId17"/>
    <p:sldId id="314" r:id="rId18"/>
    <p:sldId id="324" r:id="rId19"/>
    <p:sldId id="339" r:id="rId20"/>
    <p:sldId id="343" r:id="rId21"/>
    <p:sldId id="340" r:id="rId22"/>
    <p:sldId id="326" r:id="rId23"/>
    <p:sldId id="327" r:id="rId24"/>
    <p:sldId id="325" r:id="rId25"/>
    <p:sldId id="328" r:id="rId26"/>
    <p:sldId id="330" r:id="rId27"/>
    <p:sldId id="329" r:id="rId28"/>
    <p:sldId id="335" r:id="rId29"/>
    <p:sldId id="336" r:id="rId30"/>
    <p:sldId id="337" r:id="rId31"/>
    <p:sldId id="331" r:id="rId32"/>
    <p:sldId id="332" r:id="rId33"/>
    <p:sldId id="333" r:id="rId34"/>
    <p:sldId id="321" r:id="rId35"/>
    <p:sldId id="346" r:id="rId36"/>
    <p:sldId id="312" r:id="rId37"/>
    <p:sldId id="347" r:id="rId38"/>
  </p:sldIdLst>
  <p:sldSz cx="12192000" cy="6858000"/>
  <p:notesSz cx="6810375" cy="99425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1"/>
    <a:srgbClr val="FEDCDC"/>
    <a:srgbClr val="254C6C"/>
    <a:srgbClr val="2D7590"/>
    <a:srgbClr val="A7C0CB"/>
    <a:srgbClr val="1D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37D09-8B96-4350-9FFC-46A2271B9AB0}" v="30" dt="2025-06-19T06:39:5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3" autoAdjust="0"/>
  </p:normalViewPr>
  <p:slideViewPr>
    <p:cSldViewPr snapToGrid="0">
      <p:cViewPr varScale="1">
        <p:scale>
          <a:sx n="60" d="100"/>
          <a:sy n="60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54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873D767-EB48-9283-399D-414B516567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B850D3-1CC5-0BAE-BF02-9254564DFB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13A63-EB20-4F79-8A3E-212C2012D6E2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98349215-FC14-83EC-867E-453F9CD2A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2CD8A319-1B04-C8FC-F48C-8A650B814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F75B89-0F5A-A57E-997C-19FEF81ED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85C92A-6E53-A73B-9ECF-538C1E2C9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099024-A2CB-49D8-90FA-9E291CCC016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8" y="4784834"/>
            <a:ext cx="5448300" cy="50440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62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5528C-40C3-30D9-4141-F6947AA6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DE0883F5-09B4-3263-77DF-36428E87A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69C0EC46-5D83-7185-7621-1A284CD7079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35FB5B74-F5AC-E628-6C15-DB39225F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7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40E41-2658-D6D1-6E4D-03AFB851A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3D26D1A9-7CB8-7B43-0724-20DED8BE1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CAF17247-3201-6A88-087D-01296DB3E4B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1038" y="4784835"/>
            <a:ext cx="5448300" cy="4435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nb-NO" alt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3BAF5253-D659-A454-A682-9ABF58007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5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8" y="4784835"/>
            <a:ext cx="5448300" cy="465882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460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508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0F13-A2A7-62EB-7738-6411461B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3B5C302-3739-C222-7E69-101E2B4B4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10755E7-59D1-11F3-7D2C-AB92002B0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9A2959-4AEA-A837-AC22-DCF18F494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80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FF05-5F2D-9495-046B-F42C67053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2932EF4-C1E8-0FF3-B8E0-60495B221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AB52408-C488-B518-E490-A00CC2F2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88BF880-AC40-7C80-E099-9AA432BD2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587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479C-F067-97DD-1B3C-6CDFB6E2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C5ABB10-66E6-93F7-B079-CF1A26C74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9CAD51F-AD7D-5E83-6D0E-E35A26338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FD30E0-598C-099C-4AE1-839E2262A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453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A2B4-21BC-795F-7738-BB0E9B38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71500FBA-9628-0A15-54F1-758A0FE48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10B437B8-01A7-BFC3-32F7-86E964A80EC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nb-NO" alt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B613B8F0-D12E-884F-75E9-F7DBE035F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6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46636-B083-0E0E-F024-E5EB034E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D3258753-1A34-CCCC-D8DD-CCD7D2D2E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765C00E2-736A-FE38-0331-D0B9332F06BF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CC956DB3-15D9-B9FE-D9FD-8065C1E4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2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DD50-7477-6FB2-E053-F816D6D08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65DD3ACD-80A6-1586-AC86-FFB742408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F49C6D4B-7A2D-5F11-B2C7-DFFD1A89791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0F0EDE41-B97C-42EA-78EC-824CC87E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>
          <a:xfrm>
            <a:off x="3857636" y="9453132"/>
            <a:ext cx="2951163" cy="498851"/>
          </a:xfrm>
        </p:spPr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019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D52CF-646A-7A87-0578-896FC6F58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BBF1EFC9-18F2-C2AA-A7F8-C039FD7F0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25A2DFF9-5887-605F-F198-6B4F22AE074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  <a:p>
            <a:pPr algn="l"/>
            <a:endParaRPr lang="nb-NO" alt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4C0E2FDD-7AF6-1BC6-2A32-9FA62E9C7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54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59716-F7B0-8128-FDB2-326A948EC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158286C9-FB11-E21A-A930-38D4CCD90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6E8B1ADC-1AE9-903A-ED64-1DEA7D8BF65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D8B65760-8049-4DAC-1909-10B40902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2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B24C9-78F6-F5F9-4A85-5BACA272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D4A87038-3676-D91F-C8A8-54B577D5A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E1C34CDF-2E4F-DD0D-DA5C-49C746A00C4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1038" y="4784834"/>
            <a:ext cx="5448300" cy="51576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69C11F84-06AA-E1D9-AE48-01284512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83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69603-E3CC-E23A-1040-19183604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044258F-27EC-AD8D-F707-201CB04DB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F2A373-CB5B-4A50-3F05-1D27944A8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084AE0-016C-79D9-3722-C37EFEA54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2825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19637-123B-FCAE-E986-70DD27F28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66DA03E-EFB9-C50C-FDFE-C8946EF54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35A9D39-B820-38CE-5A77-FDAD3017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4784834"/>
            <a:ext cx="5448300" cy="465882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F313381-3365-3659-0422-C3075685F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99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D0032-5BFC-1F7B-7AEC-80524633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D9DF208-6DF5-4C41-87F5-5D99A91F6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6BE16C2-CA6F-67E5-55A4-AED0099C3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81939A-2767-36A1-9B08-0DC69AD7C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7588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633D-C4E9-43E0-F436-09E395DD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0A51238-B306-7BF8-2B5F-0FD872ADD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3C2F967-E1A0-3074-52B8-A792E59E5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601896-8D55-79D7-2C70-883F8C067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864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FBBB-F1B3-9B30-0C42-A0BDDC1B9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89B493A-AD8E-AC92-7496-B9077D797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34D7681-A655-1E5F-7611-E8D69F6D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4784835"/>
            <a:ext cx="5448300" cy="465882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9EE2F4-E8B9-6F9C-5451-BD44D2056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40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954B-E9CC-1AC6-594F-9D8AC4F1C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7357412-C81D-02B2-153A-3BFA4D2D0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33B2002-10FD-E6BC-4E47-9D6D8BCD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4784834"/>
            <a:ext cx="5448300" cy="5157679"/>
          </a:xfrm>
        </p:spPr>
        <p:txBody>
          <a:bodyPr/>
          <a:lstStyle/>
          <a:p>
            <a:endParaRPr lang="nb-NO" sz="1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CD44A8-CE06-9266-6DBF-58C63B902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109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D0BA4-D445-8372-19EE-F4B209FD8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42A2CAF-C436-284D-C9C0-3CC58421C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353CFAB-5296-FFCA-F0C0-C8D69A02C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62EDD3-E892-42CE-ACE9-877986FE2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06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8" y="4784834"/>
            <a:ext cx="5448300" cy="4658827"/>
          </a:xfrm>
        </p:spPr>
        <p:txBody>
          <a:bodyPr/>
          <a:lstStyle/>
          <a:p>
            <a:endParaRPr lang="nb-NO" sz="1200" dirty="0"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r>
              <a:rPr lang="nb-NO" sz="1200" dirty="0">
                <a:latin typeface="Clear Sans" panose="020B0503030202020304" pitchFamily="34" charset="0"/>
                <a:cs typeface="Clear Sans" panose="020B0503030202020304" pitchFamily="34" charset="0"/>
              </a:rPr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6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960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8CD42-B8A9-4B97-102D-DA3BDFDA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2CBD776-2FFE-E6E0-1AB6-1CA6A581E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B3A9928-3F1E-82BC-43C6-C1BB91CD6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9DF00A-8116-7AEA-CAB5-43B61873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601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228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7583-409D-93E4-18A7-055EEB5D7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A37CB11-6D18-A0D9-4B54-CB289BF01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28A5B0D-7EAC-7254-8FD3-3BE903319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881DF96-7BD9-A10B-E22E-5F85697DE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09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23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BD36-3F7F-097D-B714-F0BE6292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E6F4C6C-D52F-6C10-3544-30B410B37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7E7CF01-6D4C-BCF5-5014-80076D772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6FEC8D-C5C2-C676-B677-36D90E305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6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92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9024-A2CB-49D8-90FA-9E291CCC016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83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ED728258-9402-5B0F-0D26-10DA19C21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5A550475-025A-B112-B52C-4E9061008E97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F5D72D30-E7A5-C2C6-2A83-E51A0825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F7DC9-EB4F-E63E-1302-8C4284F6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EAAABA1A-CF20-BB88-76A8-A1A5E249B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284362F9-9464-564B-D3D4-E1A35CDFD3D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1038" y="4784834"/>
            <a:ext cx="5448300" cy="502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B94514FD-80B3-E0DA-579C-587257AB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fld id="{4D3827DB-8D88-4C3C-800C-7FFACB6CF201}" type="slidenum">
              <a:rPr lang="nb-NO" altLang="nb-NO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4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9B69D0-9962-58C6-F662-3D8743CC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616C-0D9A-4D39-9296-37197E11C8BD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254BA1-E146-0C63-0325-16138B0A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8B14D2-ECFD-1D3D-5584-0B7DB0DC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BA6A-1453-4168-B24E-EBD951794F9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91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2AF056-83C5-14AD-910C-C1932C31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8BA6-7765-4110-859A-04FD4AC0D17A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F314C7-AB61-8016-D3F9-315E3A72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C8E7CC-A032-1585-0C61-064440BC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78B5-9F28-4FE4-B6FC-B19A14C3D7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8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B6F382-4052-77C7-1F28-3CD22C5D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4733-8B9A-4586-8433-241DF01CDD47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35A3-9AB6-B0D4-3C31-E136DBBA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5182D4-746F-CA3F-8963-4519D1F3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56DD-6B40-4587-8E96-2E94E3FA01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0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1DC6B4-D4B2-8348-8D9D-ED4B8703628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DD1EEB-E0B0-7547-4AA0-AA4898906DC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06F1F4-7798-2C18-6ECB-47B38DCFF09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04EC-343F-4187-A19B-7540AC5EC3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9364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0FA258-D8AD-FB16-C80B-B45295E0002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F4EDC3-8FCD-8BAD-F70F-1A7C0A22E8C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99AA2D-2A9A-484A-C85C-4DE991B6DB0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C3C8-FE7E-40CA-91DF-CABD146050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4440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88486A-BAAB-A9B1-084C-A6E270396F1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5FF14B-C08C-309D-A5D2-B234C120AB1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76AE49-BE4C-E81E-E5A0-0E7335FFBB7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4684-A186-4642-9B0C-371F1F71BC5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52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6E9E8788-85E5-7F1A-DEBC-2CB1FE27D0D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9AB29A7-CD1C-D688-49AC-C54C81961D3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C6CA9FC8-ECDA-579B-7705-9BD4DDE37D3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E759-C83F-4ED0-A5CA-1EE3347E256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80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7339DBE6-3B8C-2F7C-5E24-15B67ED1410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842EF4E1-84D6-CF80-7B02-F93601D90B5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3579F3D-1D79-A410-F743-7719D600D57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75E1-3226-4492-86C0-4F1E94EDF0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65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D903210B-D083-E32E-2DFD-582381096DD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91B1656-83BD-CDF3-7858-8599DFCA825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8BBA4B42-055B-E72B-FDB6-A7DF1EA306C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BC7D-8D67-472E-93E3-AE9F1383BA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76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DCAB3C0E-D8DC-6147-502A-039AC0578ED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F8639047-D1D5-10AA-E4BE-F1050270912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34AE3A9C-F787-5E80-9225-B7F4B5AD15A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75C9-FCC6-4888-82B3-B2E48CBF72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51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9B50796-CF69-D8D4-F9D3-F72CB1CE2F1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EBB7534-AF9E-25EB-88BD-07C9A3EB6E2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A2A0B2EE-70E3-ACB4-8547-8DE9DDEE846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3CF2-78D2-4AE3-9D99-2BED6193C29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44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C0878E-B1DC-D4AB-662C-5A1B1F61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34CE-627C-465C-8827-4FD228ABA709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97BDE5-A9E4-7CBB-48C6-3BD8552B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0666E8-6CA5-6514-F269-2C27728F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9796-EB90-4632-884F-DD2FB07BE5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42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A436464-F2E7-3478-C9FD-EAF41A741CE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6E4580F-BCCA-0CED-28DE-38DCCEF8E9B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0F910F12-F962-EA6E-6040-D932BD08FCB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B195-F609-4ADB-A90F-253183C60F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4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51083C-6B8A-7C0B-FB72-B0E3C031142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F31CB6-205B-393E-5016-544628E2BF6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63E411-F86D-EDB7-6200-34F139B74F4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874-B55F-4087-87BF-FEF6D3C4F8E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0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B09758-112D-0C1F-D4AF-33FE1DE84DF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C05FA1-26F7-8F1B-B472-4BE9D0B810B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3900BC-FD95-11C9-4209-3F3D6CD6DA4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47C6-6FA2-453C-B4F5-5D6506A7DD3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6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CCF5E4-83A6-43E4-CF11-BD0A6D28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0E0D-F9C6-4727-825B-EF6AF7A13A85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9853BF-7D5E-E99C-206D-83813DFC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5C2618-BAA3-42BB-45A5-ED626FF2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18D5-5699-4707-B2BD-266F9C8EF3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39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70E23CC6-FBED-B931-6D81-1C37560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0627-581F-42A6-A157-97C08ED5B9B0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946ECCFD-20EE-D9C2-4553-77649174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DFF37F34-C0A4-8C7F-7B3E-9F93534E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56C0-2918-4842-8915-2D313CB1012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1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2B1E537C-FD23-F44A-6C36-5A9DA885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C475-9AB7-4801-AC1D-FA87F44FD6E2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28F0B831-A03C-994E-D42A-DBE872BD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14D06366-2FA3-DE1F-CACE-6F7577E3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28D6-6B4A-433B-B114-4FC60DCB7E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81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65E91870-58A0-E68A-3643-51C9F8A0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57BC-521F-488E-96C4-A951BF14A604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9FB0313-8852-EA7A-7DD8-4A8D27E2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1CF28603-CD9C-0353-2F7D-5A68371A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2900-8CEF-4781-ABD8-1D0C20AB78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1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37CF060-1CDF-E598-9D7D-3FC6616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0CEE-0551-4F7C-831C-B6BDEFBF94D7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CCDF2AAD-0047-601F-D13A-F3DBA62D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78F3473-3877-2D1D-130B-04CF8921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5A3A-8B50-424E-989E-AC88958617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7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95E0023-FB13-A81B-28CC-6518068F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7292-C799-44CB-A148-DE95DCAAAC28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01FF3BDF-41BB-C7B8-68DF-CB3E93BE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7EA2518E-D63E-3CFE-F7F9-D4461329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ED0E-1060-4E2D-B7EC-D529B13686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26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43E9085E-C8B9-1734-A989-6E1D367B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513C-9687-4DC3-AABB-D311CB425E02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2E395FA3-2C8A-6783-C1F8-31170507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AFBE3F2C-72B2-42C2-3AA3-98F23E1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4DF4-FEFC-45CE-967E-3769EE187F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27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ED02A342-EE7C-2596-9A1E-5A74B3D6F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853766D6-355A-EBF0-64F0-6AF1EBB23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179DC1-4524-FB9E-0959-445BEAD81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DDB70-9743-4DB5-A3A6-BF360335C619}" type="datetimeFigureOut">
              <a:rPr lang="nb-NO"/>
              <a:pPr>
                <a:defRPr/>
              </a:pPr>
              <a:t>20.06.2025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4ABA42-E4C5-4DF8-9044-2C5BD62D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312792-9E13-B07F-93B0-A100D5DAF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8F2D4A-2C1D-4409-8D90-754DC89728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ssholder for tittel 1">
            <a:extLst>
              <a:ext uri="{FF2B5EF4-FFF2-40B4-BE49-F238E27FC236}">
                <a16:creationId xmlns:a16="http://schemas.microsoft.com/office/drawing/2014/main" id="{89635184-1925-2CC8-0B82-B88165B0FFD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3075" name="Plassholder for tekst 2">
            <a:extLst>
              <a:ext uri="{FF2B5EF4-FFF2-40B4-BE49-F238E27FC236}">
                <a16:creationId xmlns:a16="http://schemas.microsoft.com/office/drawing/2014/main" id="{DD2CB90F-7748-CBD4-D9E3-653F5B9F18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417945-24EA-8BDF-B61F-0E71BDC2493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41745F2B-2E9F-4B87-BE98-A18BEC930D00}" type="datetime1">
              <a:rPr lang="nb-NO"/>
              <a:pPr>
                <a:defRPr/>
              </a:pPr>
              <a:t>20.06.2025</a:t>
            </a:fld>
            <a:endParaRPr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F5E5F6-6D66-4D37-3D93-05F6ABCB9F6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5044BE-8389-D357-E0EE-B54D2D030A7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160A1BC7-0C30-4E98-982B-0CC43DE91F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nb-NO" sz="4400" kern="1200">
          <a:solidFill>
            <a:srgbClr val="000000"/>
          </a:solidFill>
          <a:latin typeface="Aptos Display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b-NO" sz="2800" kern="1200">
          <a:solidFill>
            <a:srgbClr val="000000"/>
          </a:solidFill>
          <a:latin typeface="Aptos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b-NO" sz="2400" kern="1200">
          <a:solidFill>
            <a:srgbClr val="000000"/>
          </a:solidFill>
          <a:latin typeface="Aptos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b-NO" sz="2000" kern="1200">
          <a:solidFill>
            <a:srgbClr val="000000"/>
          </a:solidFill>
          <a:latin typeface="Aptos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b-NO" kern="1200">
          <a:solidFill>
            <a:srgbClr val="000000"/>
          </a:solidFill>
          <a:latin typeface="Aptos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b-NO" kern="1200">
          <a:solidFill>
            <a:srgbClr val="000000"/>
          </a:solidFill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t.bjornstad@sanitetskvinnene.no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69B7EA-DFFA-2D48-395A-F449FB35E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123" name="Tittel 1">
            <a:extLst>
              <a:ext uri="{FF2B5EF4-FFF2-40B4-BE49-F238E27FC236}">
                <a16:creationId xmlns:a16="http://schemas.microsoft.com/office/drawing/2014/main" id="{E5E6A29C-FA99-2986-9066-839DE621B2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>
                <a:solidFill>
                  <a:srgbClr val="FEDCDC"/>
                </a:solidFill>
                <a:latin typeface="Plakat Grotesk Bold"/>
                <a:cs typeface="ADLaM Display" panose="02010000000000000000" pitchFamily="2" charset="0"/>
              </a:rPr>
              <a:t>Styreopplæring</a:t>
            </a:r>
            <a:endParaRPr lang="nb-NO" altLang="nb-NO">
              <a:solidFill>
                <a:srgbClr val="FEDCDC"/>
              </a:solidFill>
              <a:latin typeface="Plakat Grotesk Bold"/>
            </a:endParaRPr>
          </a:p>
        </p:txBody>
      </p:sp>
      <p:grpSp>
        <p:nvGrpSpPr>
          <p:cNvPr id="5125" name="Gruppe 6">
            <a:extLst>
              <a:ext uri="{FF2B5EF4-FFF2-40B4-BE49-F238E27FC236}">
                <a16:creationId xmlns:a16="http://schemas.microsoft.com/office/drawing/2014/main" id="{839C81DA-9FBF-5DA8-2260-A1960179B620}"/>
              </a:ext>
            </a:extLst>
          </p:cNvPr>
          <p:cNvGrpSpPr>
            <a:grpSpLocks/>
          </p:cNvGrpSpPr>
          <p:nvPr/>
        </p:nvGrpSpPr>
        <p:grpSpPr bwMode="auto">
          <a:xfrm>
            <a:off x="0" y="6032500"/>
            <a:ext cx="12192000" cy="825500"/>
            <a:chOff x="0" y="6032204"/>
            <a:chExt cx="12191999" cy="825795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668C4B8-BA32-3EF6-7155-4EB7A511977A}"/>
                </a:ext>
              </a:extLst>
            </p:cNvPr>
            <p:cNvSpPr/>
            <p:nvPr/>
          </p:nvSpPr>
          <p:spPr>
            <a:xfrm>
              <a:off x="0" y="6032204"/>
              <a:ext cx="12191999" cy="825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5128" name="Bilde 9" descr="Et bilde som inneholder Font, Grafikk, grafisk design, skjermbilde&#10;&#10;Automatisk generert beskrivelse">
              <a:extLst>
                <a:ext uri="{FF2B5EF4-FFF2-40B4-BE49-F238E27FC236}">
                  <a16:creationId xmlns:a16="http://schemas.microsoft.com/office/drawing/2014/main" id="{1AC36744-43A1-B8D5-0871-516AE23AA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66"/>
            <a:stretch>
              <a:fillRect/>
            </a:stretch>
          </p:blipFill>
          <p:spPr bwMode="auto">
            <a:xfrm>
              <a:off x="8780220" y="6177054"/>
              <a:ext cx="3302365" cy="49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4" descr="A black background with blue text">
            <a:extLst>
              <a:ext uri="{FF2B5EF4-FFF2-40B4-BE49-F238E27FC236}">
                <a16:creationId xmlns:a16="http://schemas.microsoft.com/office/drawing/2014/main" id="{41BBEABE-7FDA-515C-82B5-AD68FA32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18213"/>
            <a:ext cx="32480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DEEE-07A1-7629-515A-58EF7538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8BFA2C7D-67DA-D4EC-D24F-638BFAEF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51E5FDCC-DC43-A5EA-06F8-6EC19DD0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Strategisk plan 2024-2027 (2030)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B58BE4EA-B521-E897-EB4B-49C2E2D0E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ktangel 14">
            <a:extLst>
              <a:ext uri="{FF2B5EF4-FFF2-40B4-BE49-F238E27FC236}">
                <a16:creationId xmlns:a16="http://schemas.microsoft.com/office/drawing/2014/main" id="{291AFAFF-D6D6-C68C-345D-A05E9310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922782B9-AF51-EF5E-307D-CB281221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28E6B224-F052-30F8-8993-BF5DAD5B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401326D-4142-4E0A-9704-C6AE7E3D0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727" y="358088"/>
            <a:ext cx="4502482" cy="5256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DD36A8C-E4EB-9991-90F4-DF46984DF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412" y="1287000"/>
            <a:ext cx="4375904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8C187-0ABB-7C3C-C463-91E774062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AFAC416A-32D0-702D-4655-8C72F7A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4846F99E-3FC0-774D-F720-FD9123BE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1076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Delmål 2 «Sanitetskvinnene er en synlig og samfunnsrelevant organisasjon i vekst»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4FB03D53-D5E1-3EE4-18E7-50AE01A45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2982677A-6B1D-1FE3-AC8E-C0F1C8853F58}"/>
              </a:ext>
            </a:extLst>
          </p:cNvPr>
          <p:cNvSpPr txBox="1"/>
          <p:nvPr/>
        </p:nvSpPr>
        <p:spPr>
          <a:xfrm>
            <a:off x="597941" y="2253706"/>
            <a:ext cx="10996118" cy="2954655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Solid finansiering: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Langsiktig og stabil finansiering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Innsamlingsstrategi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Lokal- og fylkesforeninger støtter våre prioriterte satsningsområder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BE42575C-84AE-9627-6B41-D65157B9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DF16CEE3-0084-739F-0736-EF20694C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D3246AC5-2B62-414F-79EC-A04992DF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5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505B-DCB8-BD74-DA4C-4DAB58BB4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9838AA3F-116B-62DB-2E9A-802F3C753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3600" b="1" noProof="0">
                <a:solidFill>
                  <a:srgbClr val="0054A1"/>
                </a:solidFill>
                <a:latin typeface="Plakat Grotesk Bold"/>
                <a:ea typeface="ADLaM Display" panose="020F0502020204030204" pitchFamily="2" charset="0"/>
                <a:cs typeface="ADLaM Display" panose="020F0502020204030204" pitchFamily="2" charset="0"/>
              </a:rPr>
              <a:t>NKS organisasjonskart</a:t>
            </a:r>
            <a:endParaRPr lang="nb-NO" sz="3600" b="1" noProof="0">
              <a:solidFill>
                <a:srgbClr val="0054A1"/>
              </a:solidFill>
              <a:latin typeface="Plakat Grotesk Bold"/>
            </a:endParaRPr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3194849C-8ECD-6330-509C-70CA079C5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8822" y="1125991"/>
            <a:ext cx="5938019" cy="2962913"/>
          </a:xfrm>
          <a:prstGeom prst="rect">
            <a:avLst/>
          </a:prstGeom>
        </p:spPr>
      </p:pic>
      <p:sp>
        <p:nvSpPr>
          <p:cNvPr id="18436" name="Rektangel 14">
            <a:extLst>
              <a:ext uri="{FF2B5EF4-FFF2-40B4-BE49-F238E27FC236}">
                <a16:creationId xmlns:a16="http://schemas.microsoft.com/office/drawing/2014/main" id="{5E622561-FE4A-EE0F-D8AA-6CE722A4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98328F5E-5970-006B-58CF-269B9D0A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E68DAFE8-1481-5E10-87D5-5F0E901B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DE045DC-7924-A532-A145-FFCE17ED1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66" y="1449998"/>
            <a:ext cx="3328704" cy="66124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C8A7416-26F5-3579-E7FA-B09933A47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466" y="2459652"/>
            <a:ext cx="3328704" cy="64623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764DB78-2662-D36B-1FD6-F3645B928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466" y="3395261"/>
            <a:ext cx="3328704" cy="64623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637FFD4-C4EF-A2AA-9492-4F88651C0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7213" y="4061430"/>
            <a:ext cx="4639458" cy="6584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0FC3278-477F-7E18-EE84-DBD109096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898" y="4693841"/>
            <a:ext cx="5816088" cy="6584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94BEA4-6F93-58B7-BECD-3F26D0415E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4504" y="5326252"/>
            <a:ext cx="8644877" cy="646232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2C045611-196C-F998-0B62-24568082710E}"/>
              </a:ext>
            </a:extLst>
          </p:cNvPr>
          <p:cNvCxnSpPr>
            <a:stCxn id="3" idx="3"/>
          </p:cNvCxnSpPr>
          <p:nvPr/>
        </p:nvCxnSpPr>
        <p:spPr>
          <a:xfrm>
            <a:off x="4494170" y="1780620"/>
            <a:ext cx="1787877" cy="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51EFD9CE-D7D5-AC3D-38FB-A2C28D0B2E90}"/>
              </a:ext>
            </a:extLst>
          </p:cNvPr>
          <p:cNvCxnSpPr>
            <a:stCxn id="4" idx="3"/>
          </p:cNvCxnSpPr>
          <p:nvPr/>
        </p:nvCxnSpPr>
        <p:spPr>
          <a:xfrm>
            <a:off x="4494170" y="2782768"/>
            <a:ext cx="1787877" cy="13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B6F0D96A-0ACF-57D5-93E2-FD1D4ED9D2BB}"/>
              </a:ext>
            </a:extLst>
          </p:cNvPr>
          <p:cNvCxnSpPr>
            <a:stCxn id="5" idx="3"/>
          </p:cNvCxnSpPr>
          <p:nvPr/>
        </p:nvCxnSpPr>
        <p:spPr>
          <a:xfrm>
            <a:off x="4494170" y="3718377"/>
            <a:ext cx="1787877" cy="13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46051A61-2CEE-B4F7-16C8-288A84D9425D}"/>
              </a:ext>
            </a:extLst>
          </p:cNvPr>
          <p:cNvCxnSpPr>
            <a:cxnSpLocks/>
          </p:cNvCxnSpPr>
          <p:nvPr/>
        </p:nvCxnSpPr>
        <p:spPr>
          <a:xfrm>
            <a:off x="1766794" y="3892952"/>
            <a:ext cx="1392042" cy="103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7B523B8D-A7E2-E83A-8F21-E0165EAE1276}"/>
              </a:ext>
            </a:extLst>
          </p:cNvPr>
          <p:cNvCxnSpPr>
            <a:cxnSpLocks/>
          </p:cNvCxnSpPr>
          <p:nvPr/>
        </p:nvCxnSpPr>
        <p:spPr>
          <a:xfrm>
            <a:off x="1736652" y="3935776"/>
            <a:ext cx="1968382" cy="51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CFA26D7E-7BC7-8D51-D577-BAE948D15C95}"/>
              </a:ext>
            </a:extLst>
          </p:cNvPr>
          <p:cNvCxnSpPr>
            <a:cxnSpLocks/>
          </p:cNvCxnSpPr>
          <p:nvPr/>
        </p:nvCxnSpPr>
        <p:spPr>
          <a:xfrm>
            <a:off x="1971304" y="2999427"/>
            <a:ext cx="284334" cy="429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33C7E583-BC8D-6F1D-CA29-DD8E1AC7CEA1}"/>
              </a:ext>
            </a:extLst>
          </p:cNvPr>
          <p:cNvCxnSpPr>
            <a:cxnSpLocks/>
          </p:cNvCxnSpPr>
          <p:nvPr/>
        </p:nvCxnSpPr>
        <p:spPr>
          <a:xfrm>
            <a:off x="1977289" y="2987799"/>
            <a:ext cx="651592" cy="425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25FDAE05-432B-12FC-0DCE-03EA811D3F28}"/>
              </a:ext>
            </a:extLst>
          </p:cNvPr>
          <p:cNvCxnSpPr/>
          <p:nvPr/>
        </p:nvCxnSpPr>
        <p:spPr>
          <a:xfrm>
            <a:off x="6994566" y="2607447"/>
            <a:ext cx="0" cy="2902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03545EBA-E8FC-A723-F7D6-04320D59E981}"/>
              </a:ext>
            </a:extLst>
          </p:cNvPr>
          <p:cNvCxnSpPr/>
          <p:nvPr/>
        </p:nvCxnSpPr>
        <p:spPr>
          <a:xfrm>
            <a:off x="2462815" y="3915839"/>
            <a:ext cx="696021" cy="824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7F40E9F7-468D-9B66-19C5-87A232B35690}"/>
              </a:ext>
            </a:extLst>
          </p:cNvPr>
          <p:cNvCxnSpPr/>
          <p:nvPr/>
        </p:nvCxnSpPr>
        <p:spPr>
          <a:xfrm>
            <a:off x="3154305" y="3892952"/>
            <a:ext cx="596730" cy="361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2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90CA-B0F8-6BB6-F684-D64AB35D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B903EA28-8B8C-6C34-A81C-148ECCF9D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Styringsprinsippet for frivillige virksomheter i Norge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36E20846-9FEC-3BC6-01C6-D1ED50B7CA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Frivillige organisasjoner er </a:t>
            </a:r>
            <a:r>
              <a:rPr lang="nb-NO" sz="2400" b="1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selveiende</a:t>
            </a: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 og </a:t>
            </a:r>
            <a:r>
              <a:rPr lang="nb-NO" sz="2400" b="1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demokratisk</a:t>
            </a: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 styrte</a:t>
            </a:r>
          </a:p>
          <a:p>
            <a:pPr marL="342900" indent="-34290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endParaRPr lang="nb-NO" sz="24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b="1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Styret</a:t>
            </a: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 er valgt i henhold til organisasjonens vedtekter og er </a:t>
            </a:r>
            <a:r>
              <a:rPr lang="nb-NO" sz="2400" b="1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overordnet ansvarlig for all virksomhet</a:t>
            </a: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 mellom to årsmøter</a:t>
            </a:r>
          </a:p>
          <a:p>
            <a:pPr marL="342900" indent="-34290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endParaRPr lang="nb-NO" sz="24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Styremedlemmene er ikke eiere, men har fått i </a:t>
            </a:r>
            <a:r>
              <a:rPr lang="nb-NO" sz="2400" b="1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oppdrag å forvalte organisasjonens formål og ressurser </a:t>
            </a: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fra organene som velger dem</a:t>
            </a:r>
            <a:endParaRPr lang="nb-NO" altLang="nb-NO" sz="240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4B221DC2-523C-4D71-D749-E62A62ABA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4E569C02-DCE4-7160-3713-6A7CAAFD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5B1626B6-CB3F-1639-FE28-EEDC912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7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19F3-50E4-791A-BCFC-73E3A8FC0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DC319CA7-3D87-DA8C-CD91-167AA803F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Åpenhetsprinsippet - engasjement og trygghet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E277A390-FC12-508C-CC78-C21168123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10515600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Åpenhet bør være grunnleggende for enhver organisasjon</a:t>
            </a:r>
          </a:p>
          <a:p>
            <a:pPr>
              <a:buClr>
                <a:srgbClr val="FF0000"/>
              </a:buClr>
              <a:buSzPct val="90000"/>
            </a:pPr>
            <a:endParaRPr lang="nb-NO" sz="24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Styret skal sørge for innsyn i beslutningsprosesser og i hvordan ressursene forvaltes</a:t>
            </a:r>
          </a:p>
          <a:p>
            <a:pPr>
              <a:buClr>
                <a:srgbClr val="FF0000"/>
              </a:buClr>
              <a:buSzPct val="90000"/>
            </a:pPr>
            <a:endParaRPr lang="nb-NO" sz="24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Åpenhet og innsyn vil sikre godt omdømme, skape trygghet for alle involverte og gi økt lojalitet hos medlemmene</a:t>
            </a:r>
          </a:p>
          <a:p>
            <a:pPr>
              <a:buClr>
                <a:srgbClr val="FF0000"/>
              </a:buClr>
              <a:buSzPct val="90000"/>
            </a:pPr>
            <a:endParaRPr lang="nb-NO" sz="24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Det er viktig at styret er åpen på ikke bare om hva som vedtas, men også om hvordan vedtak blir fattet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FC5326BC-2176-2806-F685-2E3134B7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BD327ADC-ADE6-2522-E303-494290CC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607B393A-5FCD-7E56-FEB7-3A9DCC75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7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636ED-853A-C3AA-203E-00DD15C9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AEB442BC-13A9-3219-A522-12B56D0E7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Begrepsavklaringer – Rolle, ansvar og myndighet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3CB89288-BA93-64DB-84E9-A625ED097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10515600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Rolle:</a:t>
            </a:r>
          </a:p>
          <a:p>
            <a:pPr lvl="1">
              <a:buClr>
                <a:srgbClr val="FF0000"/>
              </a:buClr>
              <a:buSzPct val="90000"/>
            </a:pPr>
            <a:r>
              <a:rPr lang="nb-NO" sz="20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defineres som summen av de forventninger som knytter seg til en bestemt oppgave (f.eks. som tillitsvalgt), stilling (f.eks. som Generalsekretær i Sanitetskvinnene), relasjon (f.eks. som mor) eller gruppe i samfunnet (f.eks. Sanitetskvinnene).</a:t>
            </a:r>
            <a:endParaRPr lang="nb-NO" sz="24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Ansvar:</a:t>
            </a:r>
          </a:p>
          <a:p>
            <a:pPr lvl="1">
              <a:buClr>
                <a:srgbClr val="FF0000"/>
              </a:buClr>
              <a:buSzPct val="90000"/>
            </a:pPr>
            <a:r>
              <a:rPr lang="nb-NO" sz="20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en plikt til å sørge for at arbeids-oppgavene blir utført. Gjør man de ikke selv, må man legge til rette for at oppgavene blir utført av underordnede/andre. </a:t>
            </a:r>
          </a:p>
          <a:p>
            <a:pPr>
              <a:buClr>
                <a:srgbClr val="FF0000"/>
              </a:buClr>
              <a:buSzPct val="90000"/>
            </a:pPr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Myndighet:</a:t>
            </a:r>
          </a:p>
          <a:p>
            <a:pPr lvl="1">
              <a:buClr>
                <a:srgbClr val="FF0000"/>
              </a:buClr>
              <a:buSzPct val="90000"/>
            </a:pPr>
            <a:r>
              <a:rPr lang="nb-NO" sz="2000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det er å ha lovlig rett og makt til å bestemme. Jo høyere opp i en organisasjon man kommer, jo høyere myndighet.  </a:t>
            </a:r>
          </a:p>
          <a:p>
            <a:pPr marL="457200" lvl="1" indent="0">
              <a:buClr>
                <a:srgbClr val="FF0000"/>
              </a:buClr>
              <a:buSzPct val="90000"/>
              <a:buNone/>
            </a:pPr>
            <a:endParaRPr lang="nb-NO" sz="2000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5C72EAE4-5D68-43F7-4DA6-569D0A0AD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9BB5DC2F-BE59-BDA3-6C4F-75695865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7396B4DE-AC65-FF0A-E95B-93976FC3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8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7AA55-3B1E-8B4B-D30A-8691724C1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6B4348DE-97EA-3EFE-177C-A6A7AB9DD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/>
              </a:rPr>
              <a:t>Rolleforståelse</a:t>
            </a:r>
            <a:br>
              <a:rPr lang="nb-NO" altLang="nb-NO" sz="3600" b="1">
                <a:solidFill>
                  <a:srgbClr val="0054A1"/>
                </a:solidFill>
                <a:latin typeface="Plakat Grotesk Bold"/>
                <a:cs typeface="ADLaM Display"/>
              </a:rPr>
            </a:br>
            <a:endParaRPr lang="nb-NO" altLang="nb-NO" sz="3600" b="1">
              <a:solidFill>
                <a:srgbClr val="0054A1"/>
              </a:solidFill>
              <a:latin typeface="Plakat Grotesk Bold"/>
              <a:cs typeface="ADLaM Display" panose="02010000000000000000" pitchFamily="2" charset="0"/>
            </a:endParaRP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E49AF332-377A-FCB0-5724-D64945B55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Avklarte roller og oppgaver er noe av det aller viktigste for å unngå trøbbel i en organisasjon. </a:t>
            </a:r>
            <a:endParaRPr lang="en-US" dirty="0"/>
          </a:p>
          <a:p>
            <a:pPr>
              <a:buClr>
                <a:srgbClr val="FF0000"/>
              </a:buClr>
              <a:buSzPct val="90000"/>
            </a:pPr>
            <a:endParaRPr 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Hvem gjør hva når?</a:t>
            </a:r>
            <a:endParaRPr lang="nb-NO" dirty="0"/>
          </a:p>
          <a:p>
            <a:pPr marL="342900" indent="-342900" algn="l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endParaRPr lang="nb-NO" sz="2400" noProof="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Vær bevisst hvilken rolle dere har i ulike fora.</a:t>
            </a:r>
            <a:endParaRPr lang="nb-NO" dirty="0"/>
          </a:p>
          <a:p>
            <a:pPr marL="0" indent="0">
              <a:buClr>
                <a:srgbClr val="FF0000"/>
              </a:buClr>
              <a:buSzPct val="90000"/>
              <a:buNone/>
            </a:pPr>
            <a:endParaRPr 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 marL="342900" indent="-342900"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endParaRPr 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endParaRPr 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85CCD9BD-9417-0A10-EF16-6EC9C750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F9AD0EA7-77E1-F425-FDFE-9EBE011C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3032036C-78BE-8574-81DB-F5EFEDD6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6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038E0-7CB5-284D-ADC4-6B05177D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AFEF55FE-4CB2-133B-E967-4422E117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154AC229-02F8-36B0-1004-9F23888C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Veiviser for godt styrearbeid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58D16FCD-CA05-064A-88D4-1F9EDC73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2D17C652-FDA0-040B-773E-388C806E49D3}"/>
              </a:ext>
            </a:extLst>
          </p:cNvPr>
          <p:cNvSpPr txBox="1"/>
          <p:nvPr/>
        </p:nvSpPr>
        <p:spPr>
          <a:xfrm>
            <a:off x="711200" y="1493838"/>
            <a:ext cx="6022109" cy="4524315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Videreutvikling og vekst innenfor rammene av: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NKS formål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Vedtekter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Strategisk plan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Handlingsplan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Budsjett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Vedtak truffet av styrende organer.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0532C441-E7D9-3648-8D7D-46C9F6498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6D67823A-7E44-06DB-D8E1-5F8D9B21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324F259C-75FD-9AF2-4A6E-9466E201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42619C4-3DDD-23BC-0E44-A33E9F859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770" y="926438"/>
            <a:ext cx="3987130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33688-E849-E1A6-6C48-8CB68C87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20911A68-D472-B404-5EFA-C672F567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91" y="60325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540C7A96-D47D-1B9D-B9EC-33A8A54D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Styrets funksjon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8874CE72-6FAB-3885-68D3-F6BB35B5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9629CD9F-6551-3827-70D8-AB847DF0CA5D}"/>
              </a:ext>
            </a:extLst>
          </p:cNvPr>
          <p:cNvSpPr txBox="1"/>
          <p:nvPr/>
        </p:nvSpPr>
        <p:spPr>
          <a:xfrm>
            <a:off x="711200" y="1493838"/>
            <a:ext cx="6580249" cy="3693319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Styrets fem viktigste oppgaver:	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Sette mål som er realistiske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Velge strategi for å nå målene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Sørge for hensiktsmessig organisering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Sikre gode kontrollmekanismer for bærekraftig styring og ledelse av ressurser (menneskelige, økonomiske, materielle)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Korrigere kursen underveis hvis nødvendig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AFFF9584-CD8C-AD55-94DA-50602BF6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DED82D0D-6A2C-088E-1F40-52F2ABDD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7231C322-8FCE-72BE-13F1-0226B0CC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96FE1BF-1596-7270-83BA-A3B4E46A5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156" y="649968"/>
            <a:ext cx="1835055" cy="93276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74E8F2E-00A6-CB5D-036B-45C178FBD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79" y="1831037"/>
            <a:ext cx="1835055" cy="93276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E9E8BB1-F02E-B88E-7501-2E65B4380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7362" y="1786702"/>
            <a:ext cx="2066723" cy="93276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CBB0972-6006-6ED0-F5BB-A54A1E6978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6855" y="3279635"/>
            <a:ext cx="18290" cy="2987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3D286E7-C014-4CA3-3759-397A77D2CF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6597" y="3026428"/>
            <a:ext cx="2066723" cy="93276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01A87EC-CE76-EC1B-4068-7AFFB508E8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6189" y="3013374"/>
            <a:ext cx="1835055" cy="932769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BEF89FA-787F-BA30-16C3-57576B48EBDC}"/>
              </a:ext>
            </a:extLst>
          </p:cNvPr>
          <p:cNvCxnSpPr/>
          <p:nvPr/>
        </p:nvCxnSpPr>
        <p:spPr>
          <a:xfrm>
            <a:off x="9393382" y="1493838"/>
            <a:ext cx="463137" cy="350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549C20-54CE-C6B0-8C6A-68B9A286E0B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569958" y="2759158"/>
            <a:ext cx="1" cy="267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48555812-BE3C-3B0B-98C4-DDBC2D4D0C40}"/>
              </a:ext>
            </a:extLst>
          </p:cNvPr>
          <p:cNvCxnSpPr>
            <a:endCxn id="9" idx="3"/>
          </p:cNvCxnSpPr>
          <p:nvPr/>
        </p:nvCxnSpPr>
        <p:spPr>
          <a:xfrm flipH="1" flipV="1">
            <a:off x="9021244" y="3479759"/>
            <a:ext cx="1015078" cy="26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95705A7C-F4D2-F2C6-45A7-C7B5C2008F25}"/>
              </a:ext>
            </a:extLst>
          </p:cNvPr>
          <p:cNvCxnSpPr>
            <a:endCxn id="4" idx="2"/>
          </p:cNvCxnSpPr>
          <p:nvPr/>
        </p:nvCxnSpPr>
        <p:spPr>
          <a:xfrm flipV="1">
            <a:off x="8061306" y="2763806"/>
            <a:ext cx="1" cy="3020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62F90DC5-9FF4-2084-0B8A-887BDE30E932}"/>
              </a:ext>
            </a:extLst>
          </p:cNvPr>
          <p:cNvCxnSpPr>
            <a:stCxn id="4" idx="0"/>
          </p:cNvCxnSpPr>
          <p:nvPr/>
        </p:nvCxnSpPr>
        <p:spPr>
          <a:xfrm flipV="1">
            <a:off x="8061307" y="1349082"/>
            <a:ext cx="903269" cy="481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3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85B68-24FC-0ACB-D65F-4564BCF6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6FC9B03E-69E2-48F8-00C8-72041C46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91" y="60325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21B96A69-EBF3-506D-ABEC-32234FA7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22" y="649968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Styrets ansvar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7A9E1734-24BA-CBF8-FE6C-C4331DDC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99E17B41-C832-4B17-2C80-DF3A2E54F69C}"/>
              </a:ext>
            </a:extLst>
          </p:cNvPr>
          <p:cNvSpPr txBox="1"/>
          <p:nvPr/>
        </p:nvSpPr>
        <p:spPr>
          <a:xfrm>
            <a:off x="711200" y="1493838"/>
            <a:ext cx="10558483" cy="3754874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rgbClr val="0054A1"/>
                </a:solidFill>
                <a:latin typeface="Helvetica Neue" pitchFamily="2"/>
              </a:rPr>
              <a:t>Ansvar for organisasjonens/foreningens drift –  ansvarlig styring og ledelse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dirty="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dirty="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rgbClr val="0054A1"/>
                </a:solidFill>
                <a:latin typeface="Helvetica Neue" pitchFamily="2"/>
              </a:rPr>
              <a:t>Ansvar overfor medlemmer, frivillige og deltakere – etisk ansvarlighet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800" dirty="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dirty="0">
              <a:solidFill>
                <a:srgbClr val="0054A1"/>
              </a:solidFill>
              <a:latin typeface="Helvetica Neue" pitchFamily="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rgbClr val="0054A1"/>
                </a:solidFill>
                <a:latin typeface="Helvetica Neue" pitchFamily="2"/>
              </a:rPr>
              <a:t>Juridisk ansvarlighet – etterlevelse av lover og regler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dirty="0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dirty="0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6E02DFF0-A599-3667-BD38-52C3CD864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03547F1B-9AAF-2DFC-B971-63D01DE5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C652C4DD-8DE8-9AC6-6B21-93A37520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15D6B28-A0FC-5CBF-41DC-F48A24969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855" y="3279635"/>
            <a:ext cx="1829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7235F5B-B19E-1E3B-F0BC-5CD41C27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00" y="2334206"/>
            <a:ext cx="3888000" cy="3888000"/>
          </a:xfrm>
          <a:prstGeom prst="rect">
            <a:avLst/>
          </a:prstGeom>
        </p:spPr>
      </p:pic>
      <p:sp>
        <p:nvSpPr>
          <p:cNvPr id="16388" name="Rektangel 14">
            <a:extLst>
              <a:ext uri="{FF2B5EF4-FFF2-40B4-BE49-F238E27FC236}">
                <a16:creationId xmlns:a16="http://schemas.microsoft.com/office/drawing/2014/main" id="{7943327D-69D6-1ADC-3595-3D520CF9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2500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6389" name="Picture 8" descr="A black background with blue text">
            <a:extLst>
              <a:ext uri="{FF2B5EF4-FFF2-40B4-BE49-F238E27FC236}">
                <a16:creationId xmlns:a16="http://schemas.microsoft.com/office/drawing/2014/main" id="{600C52BD-7A57-CB34-8AD7-F8759B49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E58070D7-496B-BB66-86BF-CCE7AA30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7323C0D-8246-0CBE-894D-D0879453C0FB}"/>
              </a:ext>
            </a:extLst>
          </p:cNvPr>
          <p:cNvSpPr txBox="1"/>
          <p:nvPr/>
        </p:nvSpPr>
        <p:spPr>
          <a:xfrm>
            <a:off x="4476276" y="1047750"/>
            <a:ext cx="3489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b="1" err="1">
                <a:solidFill>
                  <a:srgbClr val="0054A1"/>
                </a:solidFill>
                <a:latin typeface="Plakat Grotesk Bold"/>
              </a:rPr>
              <a:t>Gratulerer</a:t>
            </a:r>
            <a:endParaRPr lang="nb-NO" sz="6000" b="1">
              <a:solidFill>
                <a:srgbClr val="0054A1"/>
              </a:solidFill>
              <a:latin typeface="Plakat Grotesk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031F6-F892-4A4F-2BDF-8EC1CAAE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4CC30272-D408-75B0-44D2-E6EEF3B5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C3236DE0-3A24-649D-98CE-E9FD1D0A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Som styremedlem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45FCCA0D-B1DA-C8D8-693B-9DD1FE97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E09317B1-FDCD-7037-0EB7-81B6CD00680D}"/>
              </a:ext>
            </a:extLst>
          </p:cNvPr>
          <p:cNvSpPr txBox="1"/>
          <p:nvPr/>
        </p:nvSpPr>
        <p:spPr>
          <a:xfrm>
            <a:off x="711200" y="1493838"/>
            <a:ext cx="10178473" cy="4093428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Som styremedlem er du sammen med styret ansvarlig for organisasjonens omdømme: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800">
              <a:solidFill>
                <a:srgbClr val="0054A1"/>
              </a:solidFill>
              <a:latin typeface="Helvetica Neue" pitchFamily="2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At styret etterlever lover, forskrifter og regler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At alt organisasjonen gjør og sier er i tråd med formålet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At organisasjonen handler etter det som er vedtatt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At prioriteringene som er vedtatt følges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>
                <a:solidFill>
                  <a:srgbClr val="0054A1"/>
                </a:solidFill>
                <a:latin typeface="Helvetica Neue" pitchFamily="2"/>
              </a:rPr>
              <a:t>At medlemsdemokratiet fungerer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60555E7A-CC6F-E147-B5FE-DB5AD845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0A75DB6D-6087-011D-6A18-0AD53EFB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CD2D95E1-1C65-FB12-6072-3561A9B2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9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44EFE-9364-7A6D-B79B-068D33E08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589E8A40-2677-802D-BA11-2C6A919E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91" y="60325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B94082BB-4A4C-EC18-B513-29338C20C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22" y="649968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Styreleders oppgaver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40D719B9-2421-0BC8-4775-5EE202FA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77E8EB1E-879C-D862-A64A-B37D162A0BCF}"/>
              </a:ext>
            </a:extLst>
          </p:cNvPr>
          <p:cNvSpPr txBox="1"/>
          <p:nvPr/>
        </p:nvSpPr>
        <p:spPr>
          <a:xfrm>
            <a:off x="711200" y="1493838"/>
            <a:ext cx="6355335" cy="4801314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Sørge for at styrearbeidet baseres på åpenhet, tillitt og faglig kompetanse, samt at man arbeider mot felles mål.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Innkaller til styremøter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Fremskaffe agenda og underlag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Være møteleder, sørge for beslutninger og oppfølging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Sørge for informasjon til styret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Inneha meglerrolle (styret, eier, daglig leder)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Sørge for representasjon utad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11423304-3A1B-EC3A-0E94-E9B4F984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05A86BD1-9E92-0464-0D50-CAEF628B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29C84CB7-B26B-B778-94A1-FA22324E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162A0D2-AF69-559D-5FD6-210940886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855" y="3279635"/>
            <a:ext cx="18290" cy="29873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6984B45-98FD-8611-56F1-7E956807B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449" y="2011557"/>
            <a:ext cx="452362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62EF-CABC-8AD5-84EE-D821ED3B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797CAD3E-1918-5FA3-A13B-3442DA56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6B3E762E-F14E-2A40-F0F9-37E8D46E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22" y="649968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Styre som team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A17E80DA-D4A9-B7DC-76B5-1EC7F5B5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502732A9-D1CD-05DB-2498-BBEFC0ECBB70}"/>
              </a:ext>
            </a:extLst>
          </p:cNvPr>
          <p:cNvSpPr txBox="1"/>
          <p:nvPr/>
        </p:nvSpPr>
        <p:spPr>
          <a:xfrm>
            <a:off x="711200" y="1493838"/>
            <a:ext cx="6206435" cy="3323987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Mål og hensikter må være klare og entydige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Klare økonomiske rammer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Kjennskap til kompetanse og ressurser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Avhengige av hverandre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Evaluere arbeidsform og resultater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>
                <a:solidFill>
                  <a:srgbClr val="0054A1"/>
                </a:solidFill>
                <a:latin typeface="Helvetica Neue" pitchFamily="2"/>
              </a:rPr>
              <a:t>Arbeidsglede og samhandling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F6453464-ED12-A731-587F-2C143AF5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687BAE78-30A9-CCE2-3CFA-A2B77CFA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407BC06B-CB1C-2196-A78A-78AD343D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33455F8-7508-89AA-AA09-0C12A8824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855" y="3279635"/>
            <a:ext cx="18290" cy="29873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4BEC90-FB86-F4B4-6742-56EF59BBB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933" y="1030016"/>
            <a:ext cx="4499238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32F6B-35DE-60D5-23D7-39787A6B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5D0E79EE-35C6-4397-2CA9-89FF5E201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Styre i foreninger med virksomheter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47892C16-9AA0-2041-1196-7E58686444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716979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Konkurranse med andre ideelle og kommersielle leverandører</a:t>
            </a:r>
          </a:p>
          <a:p>
            <a:pPr>
              <a:buClr>
                <a:srgbClr val="FF0000"/>
              </a:buClr>
              <a:buSzPct val="90000"/>
            </a:pPr>
            <a:endParaRPr lang="nb-NO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Behov for å være profesjonelle overfor offentlige myndigheter, spesialisthelsetjenesten og kommunehelsetjenesten</a:t>
            </a:r>
          </a:p>
          <a:p>
            <a:pPr>
              <a:buClr>
                <a:srgbClr val="FF0000"/>
              </a:buClr>
              <a:buSzPct val="90000"/>
            </a:pPr>
            <a:endParaRPr lang="nb-NO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Eiendomsportefølje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A6875FE0-B2A9-4403-40E5-B0A94E31B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4B49263F-162B-874B-9397-A9A56604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843D8CBA-91E8-F218-DEB0-C7FF48DB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F4335C2-92DA-50CC-3B06-19F8E85D1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763" y="4331830"/>
            <a:ext cx="6675699" cy="121930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324BEDE-1C84-2B10-AD2A-C476E021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574" y="2012126"/>
            <a:ext cx="4401693" cy="230448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71C1A5D-3195-1FA1-8661-749DEECDA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613" y="1089600"/>
            <a:ext cx="268247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2BFCA-2C78-4EA1-DB69-952285B8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6949ECB2-A646-8872-FF3F-AD2BA3214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Organisasjonsformer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25E16524-4188-9BCB-9548-65AB50352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716979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endParaRPr lang="sv-SE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endParaRPr lang="sv-SE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sv-SE" noProof="0" err="1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Foreningseid</a:t>
            </a:r>
            <a:r>
              <a:rPr lang="sv-SE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 </a:t>
            </a:r>
            <a:r>
              <a:rPr lang="sv-SE" noProof="0" err="1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virksomhet</a:t>
            </a:r>
            <a:endParaRPr lang="sv-SE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8EB0B4C4-59D1-1528-637E-E727C480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E51D0C16-7673-D39C-9EF1-F3519CC8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3C995C38-84AE-AEB4-081E-BFFF1416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E5C57F-7031-59C3-F405-AB9CB033AB35}"/>
              </a:ext>
            </a:extLst>
          </p:cNvPr>
          <p:cNvSpPr/>
          <p:nvPr/>
        </p:nvSpPr>
        <p:spPr>
          <a:xfrm>
            <a:off x="7881937" y="1286669"/>
            <a:ext cx="176688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err="1">
                <a:solidFill>
                  <a:schemeClr val="bg1"/>
                </a:solidFill>
              </a:rPr>
              <a:t>Forening</a:t>
            </a:r>
            <a:r>
              <a:rPr lang="sv-SE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nb-NO">
                <a:solidFill>
                  <a:schemeClr val="bg1"/>
                </a:solidFill>
              </a:rPr>
              <a:t>Årsmøte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CBA600E-261C-3599-5E29-8B7F8A015195}"/>
              </a:ext>
            </a:extLst>
          </p:cNvPr>
          <p:cNvSpPr/>
          <p:nvPr/>
        </p:nvSpPr>
        <p:spPr>
          <a:xfrm>
            <a:off x="6429375" y="2514600"/>
            <a:ext cx="140354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Forening:</a:t>
            </a:r>
          </a:p>
          <a:p>
            <a:pPr algn="ctr"/>
            <a:r>
              <a:rPr lang="nb-NO"/>
              <a:t>styre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38F5E71-AD38-6C07-B5FA-E9F85A9DE063}"/>
              </a:ext>
            </a:extLst>
          </p:cNvPr>
          <p:cNvSpPr/>
          <p:nvPr/>
        </p:nvSpPr>
        <p:spPr>
          <a:xfrm>
            <a:off x="5095875" y="3886200"/>
            <a:ext cx="168790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Virksomhet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517D0A9-AF57-0452-E5C9-A15E31DFCE87}"/>
              </a:ext>
            </a:extLst>
          </p:cNvPr>
          <p:cNvSpPr/>
          <p:nvPr/>
        </p:nvSpPr>
        <p:spPr>
          <a:xfrm>
            <a:off x="7832920" y="3886200"/>
            <a:ext cx="140354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Frivillig aktivitet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0357541-7692-4409-EA43-6405110BD0FD}"/>
              </a:ext>
            </a:extLst>
          </p:cNvPr>
          <p:cNvSpPr/>
          <p:nvPr/>
        </p:nvSpPr>
        <p:spPr>
          <a:xfrm>
            <a:off x="10096500" y="3886200"/>
            <a:ext cx="140354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Øvrig aktivitet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C7EB6CA-71D3-D037-33DD-BE9930DF5741}"/>
              </a:ext>
            </a:extLst>
          </p:cNvPr>
          <p:cNvCxnSpPr>
            <a:stCxn id="5" idx="2"/>
          </p:cNvCxnSpPr>
          <p:nvPr/>
        </p:nvCxnSpPr>
        <p:spPr>
          <a:xfrm flipH="1">
            <a:off x="8753475" y="2201069"/>
            <a:ext cx="11906" cy="1418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28D6EECB-CD3F-64C0-4EAF-AACA74E93B3C}"/>
              </a:ext>
            </a:extLst>
          </p:cNvPr>
          <p:cNvCxnSpPr/>
          <p:nvPr/>
        </p:nvCxnSpPr>
        <p:spPr>
          <a:xfrm>
            <a:off x="8601075" y="2153444"/>
            <a:ext cx="0" cy="81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2CD49432-E6B5-2C44-517B-3811CE076091}"/>
              </a:ext>
            </a:extLst>
          </p:cNvPr>
          <p:cNvCxnSpPr>
            <a:cxnSpLocks/>
          </p:cNvCxnSpPr>
          <p:nvPr/>
        </p:nvCxnSpPr>
        <p:spPr>
          <a:xfrm flipV="1">
            <a:off x="7851970" y="2962275"/>
            <a:ext cx="73958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8E29250-2B56-CAA1-B3D2-45EB53BB24D8}"/>
              </a:ext>
            </a:extLst>
          </p:cNvPr>
          <p:cNvCxnSpPr/>
          <p:nvPr/>
        </p:nvCxnSpPr>
        <p:spPr>
          <a:xfrm flipH="1">
            <a:off x="5939827" y="3619500"/>
            <a:ext cx="2813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18B4B862-9A08-239A-662D-B4CD5C30DE18}"/>
              </a:ext>
            </a:extLst>
          </p:cNvPr>
          <p:cNvCxnSpPr/>
          <p:nvPr/>
        </p:nvCxnSpPr>
        <p:spPr>
          <a:xfrm>
            <a:off x="5939827" y="3619500"/>
            <a:ext cx="0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8A7FB6A7-71BB-E082-7FB9-2C958E960668}"/>
              </a:ext>
            </a:extLst>
          </p:cNvPr>
          <p:cNvCxnSpPr/>
          <p:nvPr/>
        </p:nvCxnSpPr>
        <p:spPr>
          <a:xfrm>
            <a:off x="8753475" y="3124200"/>
            <a:ext cx="20447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532949C6-4F0F-0C3F-4D1A-DE85081B1CC8}"/>
              </a:ext>
            </a:extLst>
          </p:cNvPr>
          <p:cNvCxnSpPr>
            <a:stCxn id="9" idx="0"/>
          </p:cNvCxnSpPr>
          <p:nvPr/>
        </p:nvCxnSpPr>
        <p:spPr>
          <a:xfrm flipV="1">
            <a:off x="10798272" y="3105150"/>
            <a:ext cx="0" cy="781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9CDDE003-D86D-B34C-869A-47C91BFDA5F2}"/>
              </a:ext>
            </a:extLst>
          </p:cNvPr>
          <p:cNvCxnSpPr/>
          <p:nvPr/>
        </p:nvCxnSpPr>
        <p:spPr>
          <a:xfrm flipV="1">
            <a:off x="6555179" y="342900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EBFFAFEA-868B-5765-E2D9-89463475AC66}"/>
              </a:ext>
            </a:extLst>
          </p:cNvPr>
          <p:cNvCxnSpPr/>
          <p:nvPr/>
        </p:nvCxnSpPr>
        <p:spPr>
          <a:xfrm>
            <a:off x="8753475" y="3619500"/>
            <a:ext cx="0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2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F5B0B-1327-215D-F1D1-827743D4F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08E37EEC-4335-4AA5-6BF7-308EAF05F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Organisasjonsformer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BD880047-DAAE-1FFB-E19D-8D40F005E1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716979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endParaRPr lang="sv-SE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endParaRPr lang="sv-SE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sv-SE" noProof="0" err="1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Aksjeselskap</a:t>
            </a:r>
            <a:endParaRPr lang="sv-SE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AEDBF5D4-F9B3-286D-8D79-3CBFDABF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A8B8F650-8A02-0D0B-03ED-F3DCD52B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B999696A-BC11-BB99-47EF-E6F75ECD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75C7FC8-9F1B-DB89-9812-58BE794712D8}"/>
              </a:ext>
            </a:extLst>
          </p:cNvPr>
          <p:cNvSpPr/>
          <p:nvPr/>
        </p:nvSpPr>
        <p:spPr>
          <a:xfrm>
            <a:off x="7881937" y="1286669"/>
            <a:ext cx="176688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err="1">
                <a:solidFill>
                  <a:schemeClr val="bg1"/>
                </a:solidFill>
              </a:rPr>
              <a:t>Forening</a:t>
            </a:r>
            <a:r>
              <a:rPr lang="sv-SE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sv-SE" err="1">
                <a:solidFill>
                  <a:schemeClr val="bg1"/>
                </a:solidFill>
              </a:rPr>
              <a:t>Årsmøte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0039BFC-6079-DFB1-AD17-B289CED98120}"/>
              </a:ext>
            </a:extLst>
          </p:cNvPr>
          <p:cNvSpPr/>
          <p:nvPr/>
        </p:nvSpPr>
        <p:spPr>
          <a:xfrm>
            <a:off x="6429375" y="2514600"/>
            <a:ext cx="140354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Forening:</a:t>
            </a:r>
          </a:p>
          <a:p>
            <a:pPr algn="ctr"/>
            <a:r>
              <a:rPr lang="nb-NO"/>
              <a:t>styre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88BD9A-DB98-E9FC-7A3D-4DA629825923}"/>
              </a:ext>
            </a:extLst>
          </p:cNvPr>
          <p:cNvSpPr/>
          <p:nvPr/>
        </p:nvSpPr>
        <p:spPr>
          <a:xfrm>
            <a:off x="4741471" y="3876675"/>
            <a:ext cx="168790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Virksomhet AS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AD351E-CB3D-9F89-A888-739C863A2807}"/>
              </a:ext>
            </a:extLst>
          </p:cNvPr>
          <p:cNvSpPr/>
          <p:nvPr/>
        </p:nvSpPr>
        <p:spPr>
          <a:xfrm>
            <a:off x="7825191" y="3871118"/>
            <a:ext cx="140354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Frivillig aktivitet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55D8EA2-2029-B3BD-3708-FC73D1A39811}"/>
              </a:ext>
            </a:extLst>
          </p:cNvPr>
          <p:cNvSpPr/>
          <p:nvPr/>
        </p:nvSpPr>
        <p:spPr>
          <a:xfrm>
            <a:off x="10096500" y="3886200"/>
            <a:ext cx="140354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Øvrig aktivitet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A7FC7FF0-0F31-098D-10EE-4B34256FEFF9}"/>
              </a:ext>
            </a:extLst>
          </p:cNvPr>
          <p:cNvCxnSpPr>
            <a:cxnSpLocks/>
          </p:cNvCxnSpPr>
          <p:nvPr/>
        </p:nvCxnSpPr>
        <p:spPr>
          <a:xfrm>
            <a:off x="7766245" y="2924175"/>
            <a:ext cx="999136" cy="14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E85599A2-79C9-B4AB-DAD7-7F8AB846BE47}"/>
              </a:ext>
            </a:extLst>
          </p:cNvPr>
          <p:cNvCxnSpPr/>
          <p:nvPr/>
        </p:nvCxnSpPr>
        <p:spPr>
          <a:xfrm>
            <a:off x="8753475" y="3124200"/>
            <a:ext cx="20447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C1A9B708-D4C7-2E92-D5D2-88B5075C56BE}"/>
              </a:ext>
            </a:extLst>
          </p:cNvPr>
          <p:cNvCxnSpPr>
            <a:stCxn id="9" idx="0"/>
          </p:cNvCxnSpPr>
          <p:nvPr/>
        </p:nvCxnSpPr>
        <p:spPr>
          <a:xfrm flipV="1">
            <a:off x="10798272" y="3105150"/>
            <a:ext cx="0" cy="781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E4BEBD2-5F38-2D91-5B2B-42ABC5C37643}"/>
              </a:ext>
            </a:extLst>
          </p:cNvPr>
          <p:cNvCxnSpPr/>
          <p:nvPr/>
        </p:nvCxnSpPr>
        <p:spPr>
          <a:xfrm>
            <a:off x="4905375" y="2609850"/>
            <a:ext cx="3638550" cy="2828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CD73ADA4-CA31-B912-D2EA-C6750D3239D9}"/>
              </a:ext>
            </a:extLst>
          </p:cNvPr>
          <p:cNvCxnSpPr/>
          <p:nvPr/>
        </p:nvCxnSpPr>
        <p:spPr>
          <a:xfrm>
            <a:off x="8201025" y="349567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10D6FDA8-9436-124E-CD12-D437E503C17C}"/>
              </a:ext>
            </a:extLst>
          </p:cNvPr>
          <p:cNvCxnSpPr>
            <a:stCxn id="8" idx="0"/>
          </p:cNvCxnSpPr>
          <p:nvPr/>
        </p:nvCxnSpPr>
        <p:spPr>
          <a:xfrm>
            <a:off x="8526963" y="3871118"/>
            <a:ext cx="9233" cy="13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3CF1EEA7-BE23-0516-447F-A2A52BD28B4A}"/>
              </a:ext>
            </a:extLst>
          </p:cNvPr>
          <p:cNvCxnSpPr>
            <a:stCxn id="5" idx="2"/>
          </p:cNvCxnSpPr>
          <p:nvPr/>
        </p:nvCxnSpPr>
        <p:spPr>
          <a:xfrm flipH="1">
            <a:off x="8753475" y="2201069"/>
            <a:ext cx="11906" cy="1685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0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EA57-2676-3FF3-C9BD-D791E200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E5302C90-50C3-39B8-491F-0DD9C8F1B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Organisasjonsformer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203C2F09-9DAF-B110-9D3B-68177BE8E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716979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endParaRPr lang="sv-SE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endParaRPr lang="sv-SE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sv-SE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Stiftelse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A3137073-88D8-0F58-8F92-5475010F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851BA516-FCB7-4F51-8691-C076DA8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648F8BDD-6A1E-122F-DEF6-913DEBED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69CB65F-DB90-E576-C276-37F96DBC447C}"/>
              </a:ext>
            </a:extLst>
          </p:cNvPr>
          <p:cNvSpPr/>
          <p:nvPr/>
        </p:nvSpPr>
        <p:spPr>
          <a:xfrm>
            <a:off x="7881937" y="1286669"/>
            <a:ext cx="176688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err="1">
                <a:solidFill>
                  <a:schemeClr val="bg1"/>
                </a:solidFill>
              </a:rPr>
              <a:t>Forening</a:t>
            </a:r>
            <a:r>
              <a:rPr lang="sv-SE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sv-SE" err="1">
                <a:solidFill>
                  <a:schemeClr val="bg1"/>
                </a:solidFill>
              </a:rPr>
              <a:t>Årsmøte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CB8C243-418F-311B-1E22-C4D3A994602E}"/>
              </a:ext>
            </a:extLst>
          </p:cNvPr>
          <p:cNvSpPr/>
          <p:nvPr/>
        </p:nvSpPr>
        <p:spPr>
          <a:xfrm>
            <a:off x="6429375" y="2514600"/>
            <a:ext cx="140354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Forening:</a:t>
            </a:r>
          </a:p>
          <a:p>
            <a:pPr algn="ctr"/>
            <a:r>
              <a:rPr lang="nb-NO"/>
              <a:t>styre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C5BF4A7-63EA-83B6-23BD-76878E78B1B3}"/>
              </a:ext>
            </a:extLst>
          </p:cNvPr>
          <p:cNvSpPr/>
          <p:nvPr/>
        </p:nvSpPr>
        <p:spPr>
          <a:xfrm>
            <a:off x="4741471" y="3876675"/>
            <a:ext cx="168790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Stiftelsen Virksomhet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01EB78E-E672-54B0-CA6E-F3A7198C87C1}"/>
              </a:ext>
            </a:extLst>
          </p:cNvPr>
          <p:cNvSpPr/>
          <p:nvPr/>
        </p:nvSpPr>
        <p:spPr>
          <a:xfrm>
            <a:off x="7825191" y="3871118"/>
            <a:ext cx="140354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Frivillig aktivitet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D9732E7-16A9-8C58-25EC-0BEBED443874}"/>
              </a:ext>
            </a:extLst>
          </p:cNvPr>
          <p:cNvSpPr/>
          <p:nvPr/>
        </p:nvSpPr>
        <p:spPr>
          <a:xfrm>
            <a:off x="10096500" y="3886200"/>
            <a:ext cx="140354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Øvrig aktivitet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0BA13FB-8E02-7D07-C76F-84EF385E6573}"/>
              </a:ext>
            </a:extLst>
          </p:cNvPr>
          <p:cNvCxnSpPr>
            <a:cxnSpLocks/>
          </p:cNvCxnSpPr>
          <p:nvPr/>
        </p:nvCxnSpPr>
        <p:spPr>
          <a:xfrm>
            <a:off x="7766245" y="2924175"/>
            <a:ext cx="999136" cy="14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B6656CD0-F0DA-3340-F90D-BEF093CDC3D4}"/>
              </a:ext>
            </a:extLst>
          </p:cNvPr>
          <p:cNvCxnSpPr/>
          <p:nvPr/>
        </p:nvCxnSpPr>
        <p:spPr>
          <a:xfrm>
            <a:off x="8753475" y="3124200"/>
            <a:ext cx="20447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16B25723-73CE-532C-7258-C4F70D8F4ADB}"/>
              </a:ext>
            </a:extLst>
          </p:cNvPr>
          <p:cNvCxnSpPr>
            <a:stCxn id="9" idx="0"/>
          </p:cNvCxnSpPr>
          <p:nvPr/>
        </p:nvCxnSpPr>
        <p:spPr>
          <a:xfrm flipV="1">
            <a:off x="10798272" y="3105150"/>
            <a:ext cx="0" cy="781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2EE23F3-1275-1038-FC0E-A24209DB4E0C}"/>
              </a:ext>
            </a:extLst>
          </p:cNvPr>
          <p:cNvCxnSpPr/>
          <p:nvPr/>
        </p:nvCxnSpPr>
        <p:spPr>
          <a:xfrm>
            <a:off x="4905375" y="2609850"/>
            <a:ext cx="3638550" cy="2828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4E77B27-5CC5-31B1-602F-A92638223724}"/>
              </a:ext>
            </a:extLst>
          </p:cNvPr>
          <p:cNvCxnSpPr/>
          <p:nvPr/>
        </p:nvCxnSpPr>
        <p:spPr>
          <a:xfrm>
            <a:off x="8201025" y="349567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F9461626-B388-48AC-5CFF-95A6872A1048}"/>
              </a:ext>
            </a:extLst>
          </p:cNvPr>
          <p:cNvCxnSpPr>
            <a:stCxn id="8" idx="0"/>
          </p:cNvCxnSpPr>
          <p:nvPr/>
        </p:nvCxnSpPr>
        <p:spPr>
          <a:xfrm>
            <a:off x="8526963" y="3871118"/>
            <a:ext cx="9233" cy="13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C50BB99D-976A-9CDF-DE2E-6DDEA2EC9874}"/>
              </a:ext>
            </a:extLst>
          </p:cNvPr>
          <p:cNvCxnSpPr>
            <a:stCxn id="5" idx="2"/>
          </p:cNvCxnSpPr>
          <p:nvPr/>
        </p:nvCxnSpPr>
        <p:spPr>
          <a:xfrm flipH="1">
            <a:off x="8753475" y="2201069"/>
            <a:ext cx="11906" cy="1685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6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252E5-DC29-4219-44D5-F274B398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D0A12C85-14BD-0BFB-6A2A-E56EA0CA1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Konflikthåntering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9CF8ED53-9ED6-61BD-7065-8E38B50CBC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716979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Åpne, klare og tydelige prosesser</a:t>
            </a: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Lov å være uenig</a:t>
            </a: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Konfliktløsning så tidlig som mulig</a:t>
            </a: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Enighet og støtte i avgjørelsen som er tatt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A34E2C87-8840-4AE3-9FCC-20D35A57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C6C3E3A3-FD86-60A5-B2C1-2DDE0CBA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825CD531-06D3-34ED-3043-54050CB9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227A69-D457-E422-B1CF-165C71537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73" y="2020351"/>
            <a:ext cx="4694327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AA523-9016-DC39-EAC2-C183DFBF0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2ADF58D7-A5EA-2B06-E585-263F92231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Valgkomitearbeid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81FF5B5D-3017-93EE-A612-69C19E71F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716979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Rett person på rett plass</a:t>
            </a: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Styret bør ha en sammensetning som representerer mangfold og har kompetanse innenfor lokalforeningens innsatsområder</a:t>
            </a: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Behov for kartlegging av hva som trengs i styret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3731C447-12BB-D889-2F6A-02228C23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4745F04C-66BB-C553-5303-1BABE4EB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39AEA341-BA03-5D0A-F9CC-26ABF7A7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C83A48C-5665-5B62-FE83-5E1803CD8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89" y="1897063"/>
            <a:ext cx="5040000" cy="28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2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4AF05-6298-B5A5-0A5E-C62AC3DA1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7DCD799A-6383-0851-11A1-BC9285CEB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>
                <a:solidFill>
                  <a:srgbClr val="0054A1"/>
                </a:solidFill>
                <a:latin typeface="Plakat Grotesk Bold"/>
                <a:cs typeface="ADLaM Display" panose="02010000000000000000" pitchFamily="2" charset="0"/>
              </a:rPr>
              <a:t>E-læringskurs</a:t>
            </a: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675A60C6-4458-7E90-DF54-DB309AB9D7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0302"/>
            <a:ext cx="5883234" cy="4351338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E-læringskurs om styrearbeid</a:t>
            </a:r>
          </a:p>
          <a:p>
            <a:pPr>
              <a:buClr>
                <a:srgbClr val="FF0000"/>
              </a:buClr>
              <a:buSzPct val="90000"/>
            </a:pPr>
            <a:r>
              <a:rPr lang="nn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Del 1 Planlegging av </a:t>
            </a:r>
            <a:r>
              <a:rPr lang="nn-NO" noProof="0" err="1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årsmøter</a:t>
            </a:r>
            <a:endParaRPr lang="nn-NO" noProof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>
              <a:buClr>
                <a:srgbClr val="FF0000"/>
              </a:buClr>
              <a:buSzPct val="90000"/>
            </a:pPr>
            <a:r>
              <a:rPr lang="nb-NO" noProof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Del 2 Gjennomføring av årsmøter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462AE0F0-9B55-4320-6D5A-55EB2EBE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41BA3929-132B-70C5-C498-0069A0C4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0339751C-68AE-29B4-96AB-6A93C73D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2A27703-BCD7-D775-6B62-68C3BA52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51" y="1773990"/>
            <a:ext cx="4285859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1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ktangel 2">
            <a:extLst>
              <a:ext uri="{FF2B5EF4-FFF2-40B4-BE49-F238E27FC236}">
                <a16:creationId xmlns:a16="http://schemas.microsoft.com/office/drawing/2014/main" id="{6091C109-EFB0-D91A-9640-9693D1E2D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2500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1269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711268BC-CFDE-CE72-2300-A5594F8F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A black background with blue text">
            <a:extLst>
              <a:ext uri="{FF2B5EF4-FFF2-40B4-BE49-F238E27FC236}">
                <a16:creationId xmlns:a16="http://schemas.microsoft.com/office/drawing/2014/main" id="{063B24C8-6A0F-94C6-04F7-B865D8A7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020AC52-D8A8-07E4-7295-97D33050D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730" y="650426"/>
            <a:ext cx="4279763" cy="518204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D638DA-CD5F-39B0-66A8-8E42B9F72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80" y="831879"/>
            <a:ext cx="5633192" cy="25971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A91F0A5-3DD6-4C2C-FAD5-0DD922A2B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232" y="1250631"/>
            <a:ext cx="4791871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F346-4C81-9250-3F66-F2FE6ABF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ktangel 14">
            <a:extLst>
              <a:ext uri="{FF2B5EF4-FFF2-40B4-BE49-F238E27FC236}">
                <a16:creationId xmlns:a16="http://schemas.microsoft.com/office/drawing/2014/main" id="{109510F0-CB41-AF02-7C65-91CF3435B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9BC22300-4A30-21C6-D63D-634A0ED9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1516EEDD-71CF-D391-0BF3-D9A91858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CB1C179-0D87-7880-FB16-9337890644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826" t="11200" r="16331" b="8292"/>
          <a:stretch/>
        </p:blipFill>
        <p:spPr>
          <a:xfrm>
            <a:off x="398849" y="138793"/>
            <a:ext cx="11394301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7F974-EDBE-82AA-FAC4-E6C6BAC7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ktangel 5">
            <a:extLst>
              <a:ext uri="{FF2B5EF4-FFF2-40B4-BE49-F238E27FC236}">
                <a16:creationId xmlns:a16="http://schemas.microsoft.com/office/drawing/2014/main" id="{E6C263E6-979E-B7FF-2CED-EED5A29327A6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54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0243" name="TekstSylinder 3">
            <a:extLst>
              <a:ext uri="{FF2B5EF4-FFF2-40B4-BE49-F238E27FC236}">
                <a16:creationId xmlns:a16="http://schemas.microsoft.com/office/drawing/2014/main" id="{9F236078-23F2-8B3F-230D-C2DBD0B4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2" y="506322"/>
            <a:ext cx="856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nb-NO" altLang="nb-NO" sz="5400" b="1">
                <a:solidFill>
                  <a:srgbClr val="FEDCDC"/>
                </a:solidFill>
                <a:latin typeface="Plakat Grotesk Bold"/>
              </a:rPr>
              <a:t>TAKK</a:t>
            </a:r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A6ACEA05-7A67-5FF3-B861-B4258A813695}"/>
              </a:ext>
            </a:extLst>
          </p:cNvPr>
          <p:cNvSpPr txBox="1"/>
          <p:nvPr/>
        </p:nvSpPr>
        <p:spPr>
          <a:xfrm>
            <a:off x="1970097" y="2274838"/>
            <a:ext cx="8251804" cy="2308324"/>
          </a:xfrm>
          <a:prstGeom prst="rect">
            <a:avLst/>
          </a:prstGeom>
          <a:noFill/>
          <a:ln cap="flat">
            <a:noFill/>
          </a:ln>
        </p:spPr>
        <p:txBody>
          <a:bodyPr wrap="square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</a:rPr>
              <a:t>Cecilia Skavlan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</a:rPr>
              <a:t>cecilia.skavlan@sanitetskvinnene.no</a:t>
            </a:r>
            <a:br>
              <a:rPr lang="nb-NO" sz="3600" dirty="0">
                <a:solidFill>
                  <a:srgbClr val="FEDCDC"/>
                </a:solidFill>
                <a:latin typeface="Helvetica Neue"/>
              </a:rPr>
            </a:br>
            <a:r>
              <a:rPr lang="nb-NO" sz="3600" dirty="0">
                <a:solidFill>
                  <a:srgbClr val="FEDCDC"/>
                </a:solidFill>
                <a:latin typeface="Helvetica Neue"/>
              </a:rPr>
              <a:t>928 20 108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3600" dirty="0">
              <a:solidFill>
                <a:srgbClr val="FEDCDC"/>
              </a:solidFill>
              <a:latin typeface="Helvetica Neue"/>
            </a:endParaRPr>
          </a:p>
        </p:txBody>
      </p:sp>
      <p:sp>
        <p:nvSpPr>
          <p:cNvPr id="6" name="Rektangel 8">
            <a:extLst>
              <a:ext uri="{FF2B5EF4-FFF2-40B4-BE49-F238E27FC236}">
                <a16:creationId xmlns:a16="http://schemas.microsoft.com/office/drawing/2014/main" id="{47F21D40-F8A4-3618-139E-28401F799041}"/>
              </a:ext>
            </a:extLst>
          </p:cNvPr>
          <p:cNvSpPr/>
          <p:nvPr/>
        </p:nvSpPr>
        <p:spPr>
          <a:xfrm>
            <a:off x="0" y="5953125"/>
            <a:ext cx="1219200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246" name="Picture 7" descr="A black background with blue text">
            <a:extLst>
              <a:ext uri="{FF2B5EF4-FFF2-40B4-BE49-F238E27FC236}">
                <a16:creationId xmlns:a16="http://schemas.microsoft.com/office/drawing/2014/main" id="{FA39C660-700C-D0D2-2BD1-B9135C30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2382633A-074A-885E-F1F2-0EC92A1E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3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ktangel 5">
            <a:extLst>
              <a:ext uri="{FF2B5EF4-FFF2-40B4-BE49-F238E27FC236}">
                <a16:creationId xmlns:a16="http://schemas.microsoft.com/office/drawing/2014/main" id="{4CFB163F-FED1-8D4E-19A6-6B0F7CF40470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54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0243" name="TekstSylinder 3">
            <a:extLst>
              <a:ext uri="{FF2B5EF4-FFF2-40B4-BE49-F238E27FC236}">
                <a16:creationId xmlns:a16="http://schemas.microsoft.com/office/drawing/2014/main" id="{02BC9C2F-BD5F-B834-C1F1-34956DF1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2" y="506322"/>
            <a:ext cx="856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nb-NO" altLang="nb-NO" sz="5400" b="1">
                <a:solidFill>
                  <a:srgbClr val="FEDCDC"/>
                </a:solidFill>
                <a:latin typeface="Plakat Grotesk Bold"/>
              </a:rPr>
              <a:t>TAKK</a:t>
            </a:r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AA239BDE-2599-9A77-F85B-B94CED07198E}"/>
              </a:ext>
            </a:extLst>
          </p:cNvPr>
          <p:cNvSpPr txBox="1"/>
          <p:nvPr/>
        </p:nvSpPr>
        <p:spPr>
          <a:xfrm>
            <a:off x="2018506" y="1450289"/>
            <a:ext cx="8251804" cy="3970318"/>
          </a:xfrm>
          <a:prstGeom prst="rect">
            <a:avLst/>
          </a:prstGeom>
          <a:noFill/>
          <a:ln cap="flat">
            <a:noFill/>
          </a:ln>
        </p:spPr>
        <p:txBody>
          <a:bodyPr wrap="square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>
                <a:solidFill>
                  <a:srgbClr val="FEDCDC"/>
                </a:solidFill>
                <a:latin typeface="Helvetica Neue"/>
              </a:rPr>
              <a:t>Cecilia Skavlan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>
                <a:solidFill>
                  <a:srgbClr val="FEDCDC"/>
                </a:solidFill>
                <a:latin typeface="Helvetica Neue"/>
              </a:rPr>
              <a:t>cecilia.skavlan@sanitetskvinnene.no</a:t>
            </a:r>
            <a:br>
              <a:rPr lang="nb-NO" sz="3600">
                <a:solidFill>
                  <a:srgbClr val="FEDCDC"/>
                </a:solidFill>
                <a:latin typeface="Helvetica Neue"/>
              </a:rPr>
            </a:br>
            <a:r>
              <a:rPr lang="nb-NO" sz="3600">
                <a:solidFill>
                  <a:srgbClr val="FEDCDC"/>
                </a:solidFill>
                <a:latin typeface="Helvetica Neue"/>
              </a:rPr>
              <a:t>928 20 108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3600">
              <a:solidFill>
                <a:srgbClr val="FEDCDC"/>
              </a:solidFill>
              <a:latin typeface="Helvetica Neue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>
                <a:solidFill>
                  <a:srgbClr val="FEDCDC"/>
                </a:solidFill>
                <a:latin typeface="Helvetica Neue"/>
              </a:rPr>
              <a:t>Elisabeth </a:t>
            </a:r>
            <a:r>
              <a:rPr lang="nb-NO" sz="3600" err="1">
                <a:solidFill>
                  <a:srgbClr val="FEDCDC"/>
                </a:solidFill>
                <a:latin typeface="Helvetica Neue"/>
              </a:rPr>
              <a:t>Njøsen</a:t>
            </a:r>
            <a:endParaRPr lang="nb-NO" sz="3600">
              <a:solidFill>
                <a:srgbClr val="FEDCDC"/>
              </a:solidFill>
              <a:latin typeface="Helvetica Neue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>
                <a:solidFill>
                  <a:srgbClr val="FEDCDC"/>
                </a:solidFill>
                <a:latin typeface="Helvetica Neue" pitchFamily="2"/>
              </a:rPr>
              <a:t>elisabeth.njosen@sanitetskvinnene.no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>
                <a:solidFill>
                  <a:srgbClr val="FEDCDC"/>
                </a:solidFill>
                <a:latin typeface="Helvetica Neue" pitchFamily="2"/>
              </a:rPr>
              <a:t>995 76 437</a:t>
            </a:r>
          </a:p>
        </p:txBody>
      </p:sp>
      <p:sp>
        <p:nvSpPr>
          <p:cNvPr id="6" name="Rektangel 8">
            <a:extLst>
              <a:ext uri="{FF2B5EF4-FFF2-40B4-BE49-F238E27FC236}">
                <a16:creationId xmlns:a16="http://schemas.microsoft.com/office/drawing/2014/main" id="{51F8F6CC-C9AB-05FC-0B54-ED7E6DF6B972}"/>
              </a:ext>
            </a:extLst>
          </p:cNvPr>
          <p:cNvSpPr/>
          <p:nvPr/>
        </p:nvSpPr>
        <p:spPr>
          <a:xfrm>
            <a:off x="0" y="5953125"/>
            <a:ext cx="1219200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246" name="Picture 7" descr="A black background with blue text">
            <a:extLst>
              <a:ext uri="{FF2B5EF4-FFF2-40B4-BE49-F238E27FC236}">
                <a16:creationId xmlns:a16="http://schemas.microsoft.com/office/drawing/2014/main" id="{03DBE36E-3F0F-405B-AB4D-5FDA4440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25F97708-A280-6520-3019-CCB64691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6DA2-2B1D-82E6-E582-D3BB9E9F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ktangel 5">
            <a:extLst>
              <a:ext uri="{FF2B5EF4-FFF2-40B4-BE49-F238E27FC236}">
                <a16:creationId xmlns:a16="http://schemas.microsoft.com/office/drawing/2014/main" id="{F1D46E8A-E478-8900-B67B-6C91B9B26D32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54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0243" name="TekstSylinder 3">
            <a:extLst>
              <a:ext uri="{FF2B5EF4-FFF2-40B4-BE49-F238E27FC236}">
                <a16:creationId xmlns:a16="http://schemas.microsoft.com/office/drawing/2014/main" id="{94D7CFE7-5B1C-C989-C471-A4BA31220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2" y="506322"/>
            <a:ext cx="856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nb-NO" altLang="nb-NO" sz="5400" b="1">
                <a:solidFill>
                  <a:srgbClr val="FEDCDC"/>
                </a:solidFill>
                <a:latin typeface="Plakat Grotesk Bold"/>
              </a:rPr>
              <a:t>TAKK</a:t>
            </a:r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8B2998EA-FD45-586D-AD4D-F34D14090BDE}"/>
              </a:ext>
            </a:extLst>
          </p:cNvPr>
          <p:cNvSpPr txBox="1"/>
          <p:nvPr/>
        </p:nvSpPr>
        <p:spPr>
          <a:xfrm>
            <a:off x="2018506" y="1450289"/>
            <a:ext cx="8251804" cy="3970318"/>
          </a:xfrm>
          <a:prstGeom prst="rect">
            <a:avLst/>
          </a:prstGeom>
          <a:noFill/>
          <a:ln cap="flat">
            <a:noFill/>
          </a:ln>
        </p:spPr>
        <p:txBody>
          <a:bodyPr wrap="square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</a:rPr>
              <a:t>Marit Bjørnstad</a:t>
            </a:r>
            <a:endParaRPr lang="nb-NO" sz="3600" dirty="0">
              <a:solidFill>
                <a:srgbClr val="FEDCDC"/>
              </a:solidFill>
              <a:latin typeface="Helvetica Neue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marit.bjornstad@sanitetskvinnene.no</a:t>
            </a:r>
            <a:endParaRPr lang="en-US" sz="3600" dirty="0">
              <a:solidFill>
                <a:srgbClr val="FEDCDC"/>
              </a:solidFill>
              <a:latin typeface="Helvetica Neue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</a:rPr>
              <a:t>478 79 744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3600" dirty="0">
              <a:solidFill>
                <a:srgbClr val="FEDCDC"/>
              </a:solidFill>
              <a:latin typeface="Helvetica Neue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</a:rPr>
              <a:t>Cecilia Skavlan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EDCDC"/>
                </a:solidFill>
                <a:latin typeface="Helvetica Neue"/>
              </a:rPr>
              <a:t>cecilia.skavlan@sanitetskvinnene.no</a:t>
            </a:r>
            <a:br>
              <a:rPr lang="nb-NO" sz="3600" dirty="0">
                <a:solidFill>
                  <a:srgbClr val="FEDCDC"/>
                </a:solidFill>
                <a:latin typeface="Helvetica Neue"/>
              </a:rPr>
            </a:br>
            <a:r>
              <a:rPr lang="nb-NO" sz="3600" dirty="0">
                <a:solidFill>
                  <a:srgbClr val="FEDCDC"/>
                </a:solidFill>
                <a:latin typeface="Helvetica Neue"/>
              </a:rPr>
              <a:t>928 20 108</a:t>
            </a:r>
          </a:p>
        </p:txBody>
      </p:sp>
      <p:sp>
        <p:nvSpPr>
          <p:cNvPr id="6" name="Rektangel 8">
            <a:extLst>
              <a:ext uri="{FF2B5EF4-FFF2-40B4-BE49-F238E27FC236}">
                <a16:creationId xmlns:a16="http://schemas.microsoft.com/office/drawing/2014/main" id="{9ABF3F44-5B07-830C-7A8E-CCAADF1C5323}"/>
              </a:ext>
            </a:extLst>
          </p:cNvPr>
          <p:cNvSpPr/>
          <p:nvPr/>
        </p:nvSpPr>
        <p:spPr>
          <a:xfrm>
            <a:off x="0" y="5953125"/>
            <a:ext cx="1219200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246" name="Picture 7" descr="A black background with blue text">
            <a:extLst>
              <a:ext uri="{FF2B5EF4-FFF2-40B4-BE49-F238E27FC236}">
                <a16:creationId xmlns:a16="http://schemas.microsoft.com/office/drawing/2014/main" id="{4317D0FA-D0C2-A29A-3EED-83B27BF9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85E6D4F2-FE41-2FB9-C3C0-2F5A1812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0708A-0065-DA52-39E1-6299EFB7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70A513DF-C1E2-4CA3-E811-B0C8E41C3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err="1">
                <a:solidFill>
                  <a:srgbClr val="0054A1"/>
                </a:solidFill>
                <a:latin typeface="Plakat Grotesk Bold"/>
              </a:rPr>
              <a:t>Vedtekter</a:t>
            </a:r>
            <a:endParaRPr lang="nb-NO" altLang="nb-NO" sz="3600" b="1" dirty="0">
              <a:solidFill>
                <a:srgbClr val="0054A1"/>
              </a:solidFill>
              <a:latin typeface="Plakat Grotesk Bold"/>
            </a:endParaRP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020DF0AD-638C-1153-0BAA-F090006F73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57758"/>
            <a:ext cx="10515600" cy="4576073"/>
          </a:xfrm>
        </p:spPr>
        <p:txBody>
          <a:bodyPr/>
          <a:lstStyle/>
          <a:p>
            <a:r>
              <a:rPr lang="nb-NO" alt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Vedtektene er "loven" til Sanitetskvinnene</a:t>
            </a:r>
            <a:endParaRPr lang="nb-NO" altLang="nb-NO" sz="2400" dirty="0">
              <a:solidFill>
                <a:srgbClr val="0054A1"/>
              </a:solidFill>
              <a:latin typeface="Helvetica Neue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altLang="nb-NO" sz="20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Oppbyggingen av Sanitetskvinnene i ulike nivåer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altLang="nb-NO" sz="20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Hva som skal vedtas hvor og hvordan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altLang="nb-NO" sz="20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Enkeltregler som må følges i det daglige sanitetsarbeidet</a:t>
            </a:r>
          </a:p>
          <a:p>
            <a:pPr marL="457200" lvl="1" indent="0">
              <a:buNone/>
            </a:pPr>
            <a:endParaRPr lang="nb-NO" altLang="nb-NO" sz="20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 marL="342900" indent="-342900"/>
            <a:r>
              <a:rPr lang="nb-NO" alt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Utarbeidet en juridisk tolkning av en stor del av vedtektene for å sikre ensartet praksis.</a:t>
            </a:r>
          </a:p>
          <a:p>
            <a:pPr marL="0" indent="0">
              <a:buNone/>
            </a:pPr>
            <a:endParaRPr lang="nb-NO" alt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 marL="342900" indent="-342900"/>
            <a:r>
              <a:rPr lang="nb-NO" alt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Organisasjonshåndboka utdyper enkelte bestemmelser og praksis.</a:t>
            </a:r>
          </a:p>
          <a:p>
            <a:pPr marL="0" indent="0">
              <a:buNone/>
            </a:pPr>
            <a:endParaRPr lang="nb-NO" alt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 marL="342900" indent="-342900"/>
            <a:r>
              <a:rPr lang="nb-NO" alt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Alt ovennevnte ligger ute på </a:t>
            </a:r>
            <a:r>
              <a:rPr lang="nb-NO" altLang="nb-NO" sz="2400" dirty="0" err="1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Foreningsnett</a:t>
            </a:r>
            <a:r>
              <a:rPr lang="nb-NO" alt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.</a:t>
            </a:r>
          </a:p>
          <a:p>
            <a:pPr marL="0" indent="0">
              <a:buNone/>
            </a:pPr>
            <a:endParaRPr lang="nb-NO" alt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 marL="0" indent="0">
              <a:buNone/>
            </a:pPr>
            <a:endParaRPr lang="nb-NO" alt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  <a:p>
            <a:pPr marL="0" indent="0">
              <a:buNone/>
            </a:pPr>
            <a:endParaRPr lang="nb-NO" altLang="nb-NO" sz="2400" dirty="0">
              <a:solidFill>
                <a:srgbClr val="0054A1"/>
              </a:solidFill>
              <a:latin typeface="Helvetica Neue"/>
              <a:cs typeface="Clear Sans" panose="020B0503030202020304" pitchFamily="34" charset="0"/>
            </a:endParaRP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CC23561B-EFA0-2C3B-CB2D-ED432D65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421D5A74-492F-6D58-F5B8-73CDB924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B60F7C96-FCA4-926A-C54D-096497D9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6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8907-ABC3-F42B-1553-2E6236F7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ACEB482A-3494-41C8-C486-98666D817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>
                <a:solidFill>
                  <a:srgbClr val="0054A1"/>
                </a:solidFill>
                <a:latin typeface="Plakat Grotesk Bold"/>
              </a:rPr>
              <a:t>Nye </a:t>
            </a:r>
            <a:r>
              <a:rPr lang="sv-SE" sz="3600" b="1" err="1">
                <a:solidFill>
                  <a:srgbClr val="0054A1"/>
                </a:solidFill>
                <a:latin typeface="Plakat Grotesk Bold"/>
              </a:rPr>
              <a:t>vedtekter</a:t>
            </a:r>
            <a:endParaRPr lang="nb-NO" altLang="nb-NO" sz="3600" b="1">
              <a:solidFill>
                <a:srgbClr val="0054A1"/>
              </a:solidFill>
              <a:latin typeface="Plakat Grotesk Bold"/>
            </a:endParaRP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1D77964E-097D-E21F-6A9E-F750F1612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44663"/>
            <a:ext cx="10515600" cy="4432300"/>
          </a:xfrm>
        </p:spPr>
        <p:txBody>
          <a:bodyPr/>
          <a:lstStyle/>
          <a:p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 1-2 Det er anledning til å benytte følgende forkortelse av organisasjonsnavnet NKS</a:t>
            </a:r>
          </a:p>
          <a:p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 1-3 NKS er en del av den nasjonale innsatsen for samfunnssikkerhet og totalberedskap</a:t>
            </a:r>
          </a:p>
          <a:p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 2-6, se egen slide</a:t>
            </a:r>
          </a:p>
          <a:p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 3-1,4 Støttemedlemmer skal være tilknyttet en lokalforening</a:t>
            </a:r>
          </a:p>
          <a:p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 11-3 Større bevilginger fra midler, som ikke er øremerket til spesielle formål, skal godkjennes av årsmøte</a:t>
            </a:r>
          </a:p>
          <a:p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§12-6 Medlemmer har rett til innsyn i protokoll fra </a:t>
            </a:r>
            <a:r>
              <a:rPr lang="nb-NO" altLang="nb-NO" sz="2400" err="1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fylkestyremøter</a:t>
            </a:r>
            <a:r>
              <a:rPr lang="nb-NO" alt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 på forespørsel. Innsyn gis i den form styret bestemmer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57086E66-433B-C19E-FF91-07BE5BC5D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752A37B5-E217-4683-2947-589A9E82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BA018DDD-13E8-918F-D732-FDB61F55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6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04DC8384-0A81-3376-E650-5879E1AB6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>
                <a:solidFill>
                  <a:srgbClr val="0054A1"/>
                </a:solidFill>
                <a:latin typeface="Plakat Grotesk Bold"/>
              </a:rPr>
              <a:t>Nye </a:t>
            </a:r>
            <a:r>
              <a:rPr lang="sv-SE" sz="3600" b="1" err="1">
                <a:solidFill>
                  <a:srgbClr val="0054A1"/>
                </a:solidFill>
                <a:latin typeface="Plakat Grotesk Bold"/>
              </a:rPr>
              <a:t>vedtekter</a:t>
            </a:r>
            <a:endParaRPr lang="nb-NO" altLang="nb-NO" sz="3600">
              <a:latin typeface="Nunito" panose="00000500000000000000" pitchFamily="2" charset="0"/>
            </a:endParaRP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C3865E53-E686-E16E-1C3B-A44F662C6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44663"/>
            <a:ext cx="10515600" cy="4432300"/>
          </a:xfrm>
        </p:spPr>
        <p:txBody>
          <a:bodyPr/>
          <a:lstStyle/>
          <a:p>
            <a:r>
              <a:rPr 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 16-5 Medlemmer har rett til innsyn i protokoll fra lokalforeningens styremøter og årsmøter på forespørsel. Innsyn gis i den form styret bestemmer</a:t>
            </a:r>
          </a:p>
          <a:p>
            <a:r>
              <a:rPr 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§15-2 Foreningens midler er opparbeidet av tidligere og nåværende medlemmer til det beste for foreningens formål. Lokalforeningen disponere sine egne midler innenfor rammen av NKS formål.</a:t>
            </a:r>
          </a:p>
          <a:p>
            <a:r>
              <a:rPr lang="nb-NO" sz="2400" dirty="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§17-2 Hovedmedlemmer som er innmeldt og har betalt kontingenten innen 1. februar inneværende år har stemmerett og er valgbare til tillitsverv i lokalforeningen de tilhører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D3C10648-B7D4-07D0-F64A-09DD14E7E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6508669F-81EC-B21A-FDF2-4EEA0915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A9CFB7F4-322E-6631-7FA3-C6573812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9F2F-0F94-CBEC-EC8B-FF70984B0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E8A0D81C-7DD8-6DC0-8F18-87E658A0E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>
                <a:solidFill>
                  <a:srgbClr val="0054A1"/>
                </a:solidFill>
                <a:latin typeface="Plakat Grotesk Bold"/>
              </a:rPr>
              <a:t>§ 2-6</a:t>
            </a:r>
            <a:endParaRPr lang="nb-NO" altLang="nb-NO" sz="3600" b="1">
              <a:solidFill>
                <a:srgbClr val="0054A1"/>
              </a:solidFill>
              <a:latin typeface="Plakat Grotesk Bold"/>
            </a:endParaRPr>
          </a:p>
        </p:txBody>
      </p:sp>
      <p:sp>
        <p:nvSpPr>
          <p:cNvPr id="18435" name="Plassholder for innhold 3">
            <a:extLst>
              <a:ext uri="{FF2B5EF4-FFF2-40B4-BE49-F238E27FC236}">
                <a16:creationId xmlns:a16="http://schemas.microsoft.com/office/drawing/2014/main" id="{41F3FE44-9485-3869-B5FB-7404596D0F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Det er ikke anledning til å ha flere lederverv i organisasjonen samtidig. Lederverv forstås som lokalforeningsleder, fylkesleder og alle verv i sentralstyret. Dette gjelder ikke kombinasjon av styreverv i forening og styrelederverv for en virksomhet eid av samme forening. Det gjelder heller ikke verv i komiteer. Det er anledning til å ha styreverv i lokalforening og verv i sentralstyret samtidig.</a:t>
            </a:r>
          </a:p>
          <a:p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Landsstyret presiserte bestemmelsen desember 2024.</a:t>
            </a:r>
            <a:b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</a:br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Det er anledning til å ha styreverv i lokalforening og verv i sentralstyret samtidig.</a:t>
            </a:r>
            <a:b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</a:br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Dette forstås som hele styret inkludert lokalforeningsleder.</a:t>
            </a:r>
            <a:b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</a:br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Følgende verv kan ikke innehas samtidig;</a:t>
            </a:r>
            <a:b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</a:br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	Lokalforeningsleder og fylkesleder</a:t>
            </a:r>
            <a:b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</a:br>
            <a:r>
              <a:rPr lang="nb-NO" sz="2400">
                <a:solidFill>
                  <a:srgbClr val="0054A1"/>
                </a:solidFill>
                <a:latin typeface="Helvetica Neue"/>
                <a:cs typeface="Clear Sans" panose="020B0503030202020304" pitchFamily="34" charset="0"/>
              </a:rPr>
              <a:t>	Fylkesleder og sentralstyre</a:t>
            </a:r>
          </a:p>
        </p:txBody>
      </p:sp>
      <p:sp>
        <p:nvSpPr>
          <p:cNvPr id="18436" name="Rektangel 14">
            <a:extLst>
              <a:ext uri="{FF2B5EF4-FFF2-40B4-BE49-F238E27FC236}">
                <a16:creationId xmlns:a16="http://schemas.microsoft.com/office/drawing/2014/main" id="{FA0DEC6C-A9EA-E823-33F2-DA6E0C7B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3438"/>
            <a:ext cx="12192000" cy="944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8437" name="Picture 6" descr="A black background with blue text">
            <a:extLst>
              <a:ext uri="{FF2B5EF4-FFF2-40B4-BE49-F238E27FC236}">
                <a16:creationId xmlns:a16="http://schemas.microsoft.com/office/drawing/2014/main" id="{1A9DA63C-3D1D-56C1-1AEE-6784CC75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67413"/>
            <a:ext cx="40401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D447D4EB-C2C1-816B-FD61-90959F35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9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CF28B365-DD5F-632A-53F3-35256073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60688194-595A-6DB7-95EE-6091E14D3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Strategisk plan 2024-2027 (2030)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D5A24E4F-0492-6913-494D-4AFAE882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E51F36DF-C871-50C0-F3DD-ACE50C4CAEF4}"/>
              </a:ext>
            </a:extLst>
          </p:cNvPr>
          <p:cNvSpPr txBox="1"/>
          <p:nvPr/>
        </p:nvSpPr>
        <p:spPr>
          <a:xfrm>
            <a:off x="711200" y="2450159"/>
            <a:ext cx="5089525" cy="2308324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b="1">
                <a:solidFill>
                  <a:srgbClr val="0054A1"/>
                </a:solidFill>
                <a:latin typeface="Helvetica Neue" pitchFamily="2"/>
              </a:rPr>
              <a:t>VISJON: </a:t>
            </a:r>
            <a:r>
              <a:rPr lang="nb-NO">
                <a:solidFill>
                  <a:srgbClr val="0054A1"/>
                </a:solidFill>
                <a:latin typeface="Helvetica Neue" pitchFamily="2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>
                <a:solidFill>
                  <a:srgbClr val="0054A1"/>
                </a:solidFill>
                <a:latin typeface="Helvetica Neue" pitchFamily="2"/>
              </a:rPr>
              <a:t>I front for kvinners helse – trygge og gode liv for alle.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b="1">
                <a:solidFill>
                  <a:srgbClr val="0054A1"/>
                </a:solidFill>
                <a:latin typeface="Helvetica Neue" pitchFamily="2"/>
              </a:rPr>
              <a:t>VERDIER: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>
                <a:solidFill>
                  <a:srgbClr val="0054A1"/>
                </a:solidFill>
                <a:latin typeface="Helvetica Neue" pitchFamily="2"/>
              </a:rPr>
              <a:t>Modige, nytenkende og inkluderende.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F1D5CBDC-531E-DE82-1721-097B7D0A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F5E13F57-FC69-69BE-4DE2-57F0A2DF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2C7B1DB3-987D-E2E4-001A-64B41CD4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71DDD8E-DCB9-45CD-583D-2F7E45C12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727" y="358088"/>
            <a:ext cx="4502482" cy="525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86E1-8719-059C-07BE-BE2CD8DA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>
            <a:extLst>
              <a:ext uri="{FF2B5EF4-FFF2-40B4-BE49-F238E27FC236}">
                <a16:creationId xmlns:a16="http://schemas.microsoft.com/office/drawing/2014/main" id="{CCFD39BB-54AD-AA60-845B-FFA6513A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23013"/>
          </a:xfrm>
          <a:prstGeom prst="rect">
            <a:avLst/>
          </a:prstGeom>
          <a:solidFill>
            <a:srgbClr val="FEDCDC"/>
          </a:solidFill>
          <a:ln w="19046">
            <a:solidFill>
              <a:srgbClr val="FEDCD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14339" name="TekstSylinder 15">
            <a:extLst>
              <a:ext uri="{FF2B5EF4-FFF2-40B4-BE49-F238E27FC236}">
                <a16:creationId xmlns:a16="http://schemas.microsoft.com/office/drawing/2014/main" id="{ABA43E5B-2803-A698-08FF-2E5FF1EA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76275"/>
            <a:ext cx="6817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nb-NO" altLang="nb-NO" sz="3600" b="1">
                <a:solidFill>
                  <a:srgbClr val="0054A1"/>
                </a:solidFill>
                <a:latin typeface="Plakat Grotesk Bold"/>
              </a:rPr>
              <a:t>Strategisk plan 2024-2027 (2030)</a:t>
            </a:r>
          </a:p>
        </p:txBody>
      </p:sp>
      <p:pic>
        <p:nvPicPr>
          <p:cNvPr id="14340" name="Bilde 4">
            <a:extLst>
              <a:ext uri="{FF2B5EF4-FFF2-40B4-BE49-F238E27FC236}">
                <a16:creationId xmlns:a16="http://schemas.microsoft.com/office/drawing/2014/main" id="{DB470F5B-949E-2BAF-460F-DFCF58FD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63" y="204788"/>
            <a:ext cx="2851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6">
            <a:extLst>
              <a:ext uri="{FF2B5EF4-FFF2-40B4-BE49-F238E27FC236}">
                <a16:creationId xmlns:a16="http://schemas.microsoft.com/office/drawing/2014/main" id="{A852036B-A966-208A-E92A-4AA4BB0A2986}"/>
              </a:ext>
            </a:extLst>
          </p:cNvPr>
          <p:cNvSpPr txBox="1"/>
          <p:nvPr/>
        </p:nvSpPr>
        <p:spPr>
          <a:xfrm>
            <a:off x="711199" y="1493838"/>
            <a:ext cx="6627527" cy="3231654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1" dirty="0">
                <a:solidFill>
                  <a:srgbClr val="0054A1"/>
                </a:solidFill>
                <a:latin typeface="Helvetica Neue" pitchFamily="2"/>
              </a:rPr>
              <a:t>Hovedmål: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rgbClr val="0054A1"/>
                </a:solidFill>
                <a:latin typeface="Helvetica Neue" pitchFamily="2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rgbClr val="0054A1"/>
                </a:solidFill>
                <a:latin typeface="Helvetica Neue" pitchFamily="2"/>
              </a:rPr>
              <a:t>Norske Kvinners Sanitetsforening er en synlig og aktuell organisasjon som arbeider for å bedre kvinnehelse og bidrar til trygge og gode lokalsamfunn gjennom målrettet aktivitet og politisk påvirkningskraft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dirty="0">
              <a:solidFill>
                <a:srgbClr val="0054A1"/>
              </a:solidFill>
              <a:latin typeface="Helvetica Neue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dirty="0">
              <a:solidFill>
                <a:srgbClr val="0054A1"/>
              </a:solidFill>
              <a:latin typeface="Helvetica Neue" pitchFamily="2"/>
            </a:endParaRPr>
          </a:p>
        </p:txBody>
      </p:sp>
      <p:sp>
        <p:nvSpPr>
          <p:cNvPr id="14342" name="Rektangel 14">
            <a:extLst>
              <a:ext uri="{FF2B5EF4-FFF2-40B4-BE49-F238E27FC236}">
                <a16:creationId xmlns:a16="http://schemas.microsoft.com/office/drawing/2014/main" id="{97F90E72-64A9-1930-87A3-CAB047B6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2175"/>
            <a:ext cx="12192000" cy="825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</a:endParaRPr>
          </a:p>
        </p:txBody>
      </p:sp>
      <p:pic>
        <p:nvPicPr>
          <p:cNvPr id="14343" name="Bilde 9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A470F4AF-B7F8-7DEE-EE84-DF0AB123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6"/>
          <a:stretch>
            <a:fillRect/>
          </a:stretch>
        </p:blipFill>
        <p:spPr bwMode="auto">
          <a:xfrm>
            <a:off x="8496300" y="6119813"/>
            <a:ext cx="3586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A black background with blue text">
            <a:extLst>
              <a:ext uri="{FF2B5EF4-FFF2-40B4-BE49-F238E27FC236}">
                <a16:creationId xmlns:a16="http://schemas.microsoft.com/office/drawing/2014/main" id="{0D475AB1-9DA7-AB74-70E8-2773EC5F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32488"/>
            <a:ext cx="4040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B1B7231-678D-698A-0728-BFD9ED96A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727" y="358088"/>
            <a:ext cx="4502482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stra slides_Temapresentasjon slettet eller nye_kvinnehelse 2  -  Kompatibilitetsmodus" id="{554C748A-686D-4ABC-A88D-B366FFC1BE65}" vid="{4B4CB905-82DC-4431-90CA-13F83F8A8A87}"/>
    </a:ext>
  </a:extLst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stra slides_Temapresentasjon slettet eller nye_kvinnehelse 2  -  Kompatibilitetsmodus" id="{554C748A-686D-4ABC-A88D-B366FFC1BE65}" vid="{446B9AA1-B9B0-4A5D-A42A-4591B0D435C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12C898FE87E4AAB2931BC434ECC6E" ma:contentTypeVersion="16" ma:contentTypeDescription="Create a new document." ma:contentTypeScope="" ma:versionID="853aa3e5616b87af188fd5828ebfca69">
  <xsd:schema xmlns:xsd="http://www.w3.org/2001/XMLSchema" xmlns:xs="http://www.w3.org/2001/XMLSchema" xmlns:p="http://schemas.microsoft.com/office/2006/metadata/properties" xmlns:ns2="36d53074-e179-4f80-ab1c-f5d8cb5bc737" xmlns:ns3="c59545f4-20fa-4c35-beb9-88c976aa93c6" targetNamespace="http://schemas.microsoft.com/office/2006/metadata/properties" ma:root="true" ma:fieldsID="aad0b92dc0ecdf29d12b5ccdea0f62b2" ns2:_="" ns3:_="">
    <xsd:import namespace="36d53074-e179-4f80-ab1c-f5d8cb5bc737"/>
    <xsd:import namespace="c59545f4-20fa-4c35-beb9-88c976aa9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Kommenta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53074-e179-4f80-ab1c-f5d8cb5bc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b570837-867a-4a0f-886c-a56d4a8af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Kommentar" ma:index="21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545f4-20fa-4c35-beb9-88c976aa93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9ea10e8-70e6-4f3a-9a03-d1280d7367e9}" ma:internalName="TaxCatchAll" ma:showField="CatchAllData" ma:web="c59545f4-20fa-4c35-beb9-88c976aa93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53074-e179-4f80-ab1c-f5d8cb5bc737">
      <Terms xmlns="http://schemas.microsoft.com/office/infopath/2007/PartnerControls"/>
    </lcf76f155ced4ddcb4097134ff3c332f>
    <TaxCatchAll xmlns="c59545f4-20fa-4c35-beb9-88c976aa93c6" xsi:nil="true"/>
    <Kommentar xmlns="36d53074-e179-4f80-ab1c-f5d8cb5bc737" xsi:nil="true"/>
  </documentManagement>
</p:properties>
</file>

<file path=customXml/itemProps1.xml><?xml version="1.0" encoding="utf-8"?>
<ds:datastoreItem xmlns:ds="http://schemas.openxmlformats.org/officeDocument/2006/customXml" ds:itemID="{65D91360-2BC6-4FE3-98A4-1EFE277238F9}">
  <ds:schemaRefs>
    <ds:schemaRef ds:uri="36d53074-e179-4f80-ab1c-f5d8cb5bc737"/>
    <ds:schemaRef ds:uri="c59545f4-20fa-4c35-beb9-88c976aa93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C824C7-B44D-4F20-893A-224A1FE4DE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46BDF-1E28-45A3-AC9C-1D9A4B90D60C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c59545f4-20fa-4c35-beb9-88c976aa93c6"/>
    <ds:schemaRef ds:uri="http://www.w3.org/XML/1998/namespace"/>
    <ds:schemaRef ds:uri="http://purl.org/dc/terms/"/>
    <ds:schemaRef ds:uri="http://schemas.microsoft.com/office/infopath/2007/PartnerControls"/>
    <ds:schemaRef ds:uri="36d53074-e179-4f80-ab1c-f5d8cb5bc7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Gå i front sammen med oss mal</Template>
  <TotalTime>471</TotalTime>
  <Words>1190</Words>
  <Application>Microsoft Office PowerPoint</Application>
  <PresentationFormat>Widescreen</PresentationFormat>
  <Paragraphs>227</Paragraphs>
  <Slides>33</Slides>
  <Notes>33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33</vt:i4>
      </vt:variant>
    </vt:vector>
  </HeadingPairs>
  <TitlesOfParts>
    <vt:vector size="44" baseType="lpstr">
      <vt:lpstr>Aptos</vt:lpstr>
      <vt:lpstr>Aptos Display</vt:lpstr>
      <vt:lpstr>Arial</vt:lpstr>
      <vt:lpstr>Clear Sans</vt:lpstr>
      <vt:lpstr>Courier New</vt:lpstr>
      <vt:lpstr>Helvetica Neue</vt:lpstr>
      <vt:lpstr>Nunito</vt:lpstr>
      <vt:lpstr>Plakat Grotesk Bold</vt:lpstr>
      <vt:lpstr>Wingdings</vt:lpstr>
      <vt:lpstr>Office-tema</vt:lpstr>
      <vt:lpstr>1_Office tema</vt:lpstr>
      <vt:lpstr>Styreopplæring</vt:lpstr>
      <vt:lpstr>PowerPoint-presentasjon</vt:lpstr>
      <vt:lpstr>PowerPoint-presentasjon</vt:lpstr>
      <vt:lpstr>Vedtekter</vt:lpstr>
      <vt:lpstr>Nye vedtekter</vt:lpstr>
      <vt:lpstr>Nye vedtekter</vt:lpstr>
      <vt:lpstr>§ 2-6</vt:lpstr>
      <vt:lpstr>PowerPoint-presentasjon</vt:lpstr>
      <vt:lpstr>PowerPoint-presentasjon</vt:lpstr>
      <vt:lpstr>PowerPoint-presentasjon</vt:lpstr>
      <vt:lpstr>PowerPoint-presentasjon</vt:lpstr>
      <vt:lpstr>NKS organisasjonskart</vt:lpstr>
      <vt:lpstr>Styringsprinsippet for frivillige virksomheter i Norge</vt:lpstr>
      <vt:lpstr>Åpenhetsprinsippet - engasjement og trygghet</vt:lpstr>
      <vt:lpstr>Begrepsavklaringer – Rolle, ansvar og myndighet</vt:lpstr>
      <vt:lpstr>Rolleforståelse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Styre i foreninger med virksomheter</vt:lpstr>
      <vt:lpstr>Organisasjonsformer</vt:lpstr>
      <vt:lpstr>Organisasjonsformer</vt:lpstr>
      <vt:lpstr>Organisasjonsformer</vt:lpstr>
      <vt:lpstr>Konflikthåntering</vt:lpstr>
      <vt:lpstr>Valgkomitearbeid</vt:lpstr>
      <vt:lpstr>E-læringskurs</vt:lpstr>
      <vt:lpstr>PowerPoint-presentasjon</vt:lpstr>
      <vt:lpstr>PowerPoint-presentasjon</vt:lpstr>
      <vt:lpstr>PowerPoint-presentasjon</vt:lpstr>
      <vt:lpstr>PowerPoint-presentasjon</vt:lpstr>
    </vt:vector>
  </TitlesOfParts>
  <Company>Norske Kvinners Sanitetsforening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Cecilia Skavlan</dc:creator>
  <cp:lastModifiedBy>Yelena Eriksen</cp:lastModifiedBy>
  <cp:revision>4</cp:revision>
  <cp:lastPrinted>2025-06-04T07:46:15Z</cp:lastPrinted>
  <dcterms:created xsi:type="dcterms:W3CDTF">2025-05-02T07:44:14Z</dcterms:created>
  <dcterms:modified xsi:type="dcterms:W3CDTF">2025-06-20T07:50:34Z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0x01010082312C898FE87E4AAB2931BC434ECC6E</vt:lpwstr>
  </property>
</Properties>
</file>