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6"/>
  </p:notesMasterIdLst>
  <p:sldIdLst>
    <p:sldId id="392" r:id="rId2"/>
    <p:sldId id="256" r:id="rId3"/>
    <p:sldId id="385" r:id="rId4"/>
    <p:sldId id="386" r:id="rId5"/>
    <p:sldId id="321" r:id="rId6"/>
    <p:sldId id="322" r:id="rId7"/>
    <p:sldId id="393" r:id="rId8"/>
    <p:sldId id="333" r:id="rId9"/>
    <p:sldId id="350" r:id="rId10"/>
    <p:sldId id="285" r:id="rId11"/>
    <p:sldId id="332" r:id="rId12"/>
    <p:sldId id="383" r:id="rId13"/>
    <p:sldId id="378" r:id="rId14"/>
    <p:sldId id="379" r:id="rId15"/>
    <p:sldId id="380" r:id="rId16"/>
    <p:sldId id="389" r:id="rId17"/>
    <p:sldId id="390" r:id="rId18"/>
    <p:sldId id="391" r:id="rId19"/>
    <p:sldId id="381" r:id="rId20"/>
    <p:sldId id="382" r:id="rId21"/>
    <p:sldId id="377" r:id="rId22"/>
    <p:sldId id="387" r:id="rId23"/>
    <p:sldId id="376" r:id="rId24"/>
    <p:sldId id="3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B1D"/>
    <a:srgbClr val="499C52"/>
    <a:srgbClr val="549E39"/>
    <a:srgbClr val="22358B"/>
    <a:srgbClr val="000000"/>
    <a:srgbClr val="83CA32"/>
    <a:srgbClr val="008500"/>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65" autoAdjust="0"/>
    <p:restoredTop sz="86531" autoAdjust="0"/>
  </p:normalViewPr>
  <p:slideViewPr>
    <p:cSldViewPr snapToGrid="0">
      <p:cViewPr varScale="1">
        <p:scale>
          <a:sx n="63" d="100"/>
          <a:sy n="63" d="100"/>
        </p:scale>
        <p:origin x="101" y="6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9E39F-FA9F-4DF1-AEA7-B1AA6FEAC830}" type="datetimeFigureOut">
              <a:rPr lang="nb-NO" smtClean="0"/>
              <a:t>26.09.2019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134B9-A146-4453-A311-3A8430A19C8A}" type="slidenum">
              <a:rPr lang="nb-NO" smtClean="0"/>
              <a:t>‹#›</a:t>
            </a:fld>
            <a:endParaRPr lang="nb-NO"/>
          </a:p>
        </p:txBody>
      </p:sp>
    </p:spTree>
    <p:extLst>
      <p:ext uri="{BB962C8B-B14F-4D97-AF65-F5344CB8AC3E}">
        <p14:creationId xmlns:p14="http://schemas.microsoft.com/office/powerpoint/2010/main" val="172986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Hei og velkommen til kostholdskurs for borteboende ungdom.</a:t>
            </a:r>
          </a:p>
          <a:p>
            <a:pPr marL="171450" indent="-171450">
              <a:buFont typeface="Arial" panose="020B0604020202020204" pitchFamily="34" charset="0"/>
              <a:buChar char="•"/>
            </a:pPr>
            <a:r>
              <a:rPr lang="nb-NO" dirty="0"/>
              <a:t>Dette kurset ble utviklet av tre ernæringsstudenter ved Universitetet i Agder i 2018.</a:t>
            </a:r>
          </a:p>
          <a:p>
            <a:pPr marL="171450" indent="-171450">
              <a:buFont typeface="Arial" panose="020B0604020202020204" pitchFamily="34" charset="0"/>
              <a:buChar char="•"/>
            </a:pPr>
            <a:r>
              <a:rPr lang="nb-NO" dirty="0"/>
              <a:t>Hvis dere har noen spørsmål er det bare å spørre underveis!</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134B9-A146-4453-A311-3A8430A19C8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512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b="0" i="0" kern="1200" dirty="0">
                <a:solidFill>
                  <a:schemeClr val="tx1"/>
                </a:solidFill>
                <a:effectLst/>
                <a:latin typeface="+mn-lt"/>
                <a:ea typeface="+mn-ea"/>
                <a:cs typeface="+mn-cs"/>
              </a:rPr>
              <a:t>Her ser dere en oversikt over de 12 kostrådene, i en forkortet versjon. Her er det mye tekst og informasjon å ta inn over seg, derfor skal vi ta for oss et og et kostråd og vise eksempler på hvordan man enkelt kan få dekket disse rådene gjennom en dag. Helsedirektoratets kostråd er til for å bidra til å legge et godt grunnlag for god helse og for å redusere risiko for sykdommer knyttet til kosthold og helse. Kostrådene baserer seg på forskning som er gjort over flere år og er av god kvalitet. Det er disse rådene vi bør forholde oss til, og vi bør være skeptiske til trenddietter og ting man leser på internett om kosthold – ofte er dette basert på enkeltmenneskers opplevelser av å følge en diett og har ofte kun fokus på vektreduksjon. Små endringer kan utgjøre store forskjell – også i kosthold.</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0" indent="0">
              <a:buFont typeface="Arial" panose="020B0604020202020204" pitchFamily="34" charset="0"/>
              <a:buNone/>
            </a:pPr>
            <a:r>
              <a:rPr lang="nb-NO" sz="1200" b="0" i="0" kern="1200" dirty="0">
                <a:solidFill>
                  <a:schemeClr val="tx1"/>
                </a:solidFill>
                <a:effectLst/>
                <a:latin typeface="+mn-lt"/>
                <a:ea typeface="+mn-ea"/>
                <a:cs typeface="+mn-cs"/>
              </a:rPr>
              <a:t>Tips til kursholder:</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For å oppsummere kostrådene kan du lese råd nummer 1, som er et «sammendrag» av alle kostrådene.</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0" indent="0">
              <a:buFont typeface="Arial" panose="020B0604020202020204" pitchFamily="34" charset="0"/>
              <a:buNone/>
            </a:pPr>
            <a:r>
              <a:rPr lang="nb-NO" sz="1200" b="0" i="0" kern="1200" dirty="0">
                <a:solidFill>
                  <a:schemeClr val="tx1"/>
                </a:solidFill>
                <a:effectLst/>
                <a:latin typeface="+mn-lt"/>
                <a:ea typeface="+mn-ea"/>
                <a:cs typeface="+mn-cs"/>
              </a:rPr>
              <a:t>Tips til aktivisering:</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Rekk opp hånda de som har hørt om Helsedirektoratets kostråd?</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10</a:t>
            </a:fld>
            <a:endParaRPr lang="nb-NO"/>
          </a:p>
        </p:txBody>
      </p:sp>
    </p:spTree>
    <p:extLst>
      <p:ext uri="{BB962C8B-B14F-4D97-AF65-F5344CB8AC3E}">
        <p14:creationId xmlns:p14="http://schemas.microsoft.com/office/powerpoint/2010/main" val="3732094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Belgvekster som bønner og linser, frø, krydder og urter inngår ikke i fem om dagen, men har ofte et høyt innhold av næringsstoffer og hører med i et variert kosthold.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Spis gjerne en håndfull usaltede nøtter om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11</a:t>
            </a:fld>
            <a:endParaRPr lang="nb-NO"/>
          </a:p>
        </p:txBody>
      </p:sp>
    </p:spTree>
    <p:extLst>
      <p:ext uri="{BB962C8B-B14F-4D97-AF65-F5344CB8AC3E}">
        <p14:creationId xmlns:p14="http://schemas.microsoft.com/office/powerpoint/2010/main" val="20255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Tips til aktivisering:</a:t>
            </a:r>
          </a:p>
          <a:p>
            <a:pPr marL="171450" indent="-171450">
              <a:buFont typeface="Arial" panose="020B0604020202020204" pitchFamily="34" charset="0"/>
              <a:buChar char="•"/>
            </a:pPr>
            <a:r>
              <a:rPr lang="nb-NO" dirty="0"/>
              <a:t>Er juice inkludert i fem om dagen? (Svar: ja)</a:t>
            </a:r>
          </a:p>
          <a:p>
            <a:pPr marL="171450" indent="-171450">
              <a:buFont typeface="Arial" panose="020B0604020202020204" pitchFamily="34" charset="0"/>
              <a:buChar char="•"/>
            </a:pPr>
            <a:r>
              <a:rPr lang="nb-NO" dirty="0"/>
              <a:t>Kan man drikke fem glass juice og dermed få dekket dagsbehovet for frukt og grønt? (Svar: nei, kun ett glass juice kan inngå som en av fem om dagen)</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12</a:t>
            </a:fld>
            <a:endParaRPr lang="nb-NO"/>
          </a:p>
        </p:txBody>
      </p:sp>
    </p:spTree>
    <p:extLst>
      <p:ext uri="{BB962C8B-B14F-4D97-AF65-F5344CB8AC3E}">
        <p14:creationId xmlns:p14="http://schemas.microsoft.com/office/powerpoint/2010/main" val="341017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For mange nordmenn er grovt brød en selvfølgelig del av hverdagen. Det er bra fordi grove kornprodukter er sunnere enn fine kornprodukter.</a:t>
            </a:r>
            <a:endParaRPr lang="nb-NO" sz="1200" u="none"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Velg kornprodukter med høyt innhold av fiber og fullkorn, og lavt innhold av fett, sukker og salt.</a:t>
            </a: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 grove kornproduktene bør til sammen gi 70-90 gram sammalt mel eller fullkorn per dag. Dette tilsvarer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f.eks</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Fire brødskiver med en stor andel sammalt mel, for eksempel merket ekstra grovt i Brødskalaen.</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Én tallerken grov kornblanding og to skiver ekstra grovt brød.</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Én tallerken havregrøt og én porsjon fullkornspasta eller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fullkornsris</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nSpc>
                <a:spcPct val="150000"/>
              </a:lnSpc>
              <a:spcAft>
                <a:spcPts val="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To tallerkener havregrøt</a:t>
            </a: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Bruk Nøkkelhullet og Brødskalaen (brodogkorn.no) som hjelpemidler når du skal handle brød og kornprodukter.</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134B9-A146-4453-A311-3A8430A19C8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03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Spis fisk til middag to til tre ganger i uken, bruk også gjerne fisk som pålegg</a:t>
            </a:r>
            <a:endParaRPr lang="nb-NO" dirty="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Fisk er en fantastisk råvare som kan brukes til mye. Eksperimenter med nye måter å tilberede og servere fisken på.</a:t>
            </a: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Velg gjerne fiskeprodukter merket med Nøkkelhullet.</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134B9-A146-4453-A311-3A8430A19C8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44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0"/>
              </a:spcAft>
              <a:buFont typeface="+mj-lt"/>
              <a:buNone/>
            </a:pPr>
            <a:r>
              <a:rPr lang="nb-NO" sz="1200" b="1" u="none" dirty="0">
                <a:effectLst/>
                <a:latin typeface="Times New Roman" panose="02020603050405020304" pitchFamily="18" charset="0"/>
                <a:ea typeface="Calibri" panose="020F0502020204030204" pitchFamily="34" charset="0"/>
                <a:cs typeface="Times New Roman" panose="02020603050405020304" pitchFamily="18" charset="0"/>
              </a:rPr>
              <a:t>Velg magert kjøtt og magre kjøttprodukter. Begrens mengden bearbeidet kjøtt og rødt kjøtt.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Det er lurt å tenke over hva slags kjøtt du velger, hvor mye og hvor ofte du spiser det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Rene råvarer er et bedre valg enn bearbeidet kjøtt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Begrens mengden av bearbeidede kjøttprodukter som er røkt, saltet eller konservert med nitrat eller nitritt, som for eksempel bacon eller spekepølse.</a:t>
            </a:r>
            <a:endParaRPr lang="nb-NO" sz="1200" b="0" i="0" kern="1200" dirty="0">
              <a:solidFill>
                <a:schemeClr val="tx1"/>
              </a:solidFill>
              <a:effectLst/>
              <a:latin typeface="+mn-lt"/>
              <a:ea typeface="+mn-ea"/>
              <a:cs typeface="+mn-cs"/>
            </a:endParaRP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Velg fortrinnsvis nøkkelhullsmerket kjøtt og kjøttprodukter</a:t>
            </a:r>
          </a:p>
          <a:p>
            <a:pPr marL="171450" lvl="0" indent="-171450">
              <a:lnSpc>
                <a:spcPct val="150000"/>
              </a:lnSpc>
              <a:spcAft>
                <a:spcPts val="0"/>
              </a:spcAft>
              <a:buFont typeface="Arial" panose="020B0604020202020204" pitchFamily="34" charset="0"/>
              <a:buChar char="•"/>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Eksempler på sunnere kjøttvarianter:</a:t>
            </a: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Hvitt kjøtt: kylling og kalkun</a:t>
            </a: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Rent kjøtt: rene, hele kjøttstykker og fileter</a:t>
            </a: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Magre kjøttprodukter med lite salt: kokt skinke, kalkunskinke og kyllingkjøttdeig uten tilsatt salt</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134B9-A146-4453-A311-3A8430A19C8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550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Helsedirektoratet anbefaler oss å spise mindre animalske matvarer og mer vegetabilske matvarer.</a:t>
            </a:r>
          </a:p>
          <a:p>
            <a:pPr marL="171450" indent="-171450">
              <a:buFont typeface="Arial" panose="020B0604020202020204" pitchFamily="34" charset="0"/>
              <a:buChar char="•"/>
            </a:pPr>
            <a:r>
              <a:rPr lang="nb-NO" dirty="0"/>
              <a:t>Du trenger ikke å bli vegetarianer, du kan bare kutte litt ned på mengden kjøtt du spiser.</a:t>
            </a:r>
          </a:p>
          <a:p>
            <a:pPr marL="171450" indent="-171450">
              <a:buFont typeface="Arial" panose="020B0604020202020204" pitchFamily="34" charset="0"/>
              <a:buChar char="•"/>
            </a:pPr>
            <a:r>
              <a:rPr lang="nb-NO" dirty="0"/>
              <a:t>Belgvekster som bønner, linser og kikerter er gode alternativer til kjøtt.</a:t>
            </a:r>
          </a:p>
          <a:p>
            <a:pPr marL="171450" indent="-171450">
              <a:buFont typeface="Arial" panose="020B0604020202020204" pitchFamily="34" charset="0"/>
              <a:buChar char="•"/>
            </a:pPr>
            <a:r>
              <a:rPr lang="nb-NO" dirty="0"/>
              <a:t>Belgvekster i tørr form er billigere, men disse må bløtlegges. Det enkleste er derfor å kjøpe hermetiske belgvekster i lake, disse må bare skylles og eventuelt varmebehandles.</a:t>
            </a:r>
          </a:p>
          <a:p>
            <a:pPr marL="171450" indent="-171450">
              <a:buFont typeface="Arial" panose="020B0604020202020204" pitchFamily="34" charset="0"/>
              <a:buChar char="•"/>
            </a:pPr>
            <a:r>
              <a:rPr lang="nb-NO" dirty="0"/>
              <a:t>Belgvekster passer ypperlig i supper, gryter, salater, taco, wok og </a:t>
            </a:r>
            <a:r>
              <a:rPr lang="nb-NO" dirty="0" err="1"/>
              <a:t>wraps</a:t>
            </a:r>
            <a:r>
              <a:rPr lang="nb-NO" dirty="0"/>
              <a:t>.</a:t>
            </a:r>
          </a:p>
          <a:p>
            <a:pPr marL="171450" indent="-171450">
              <a:buFont typeface="Arial" panose="020B0604020202020204" pitchFamily="34" charset="0"/>
              <a:buChar char="•"/>
            </a:pPr>
            <a:r>
              <a:rPr lang="nb-NO" dirty="0"/>
              <a:t>Et tips for å venne seg til å spise belgvekster er å starte med å erstatte halvparten av kjøttdeigen med for eksempel </a:t>
            </a:r>
            <a:r>
              <a:rPr lang="nb-NO" dirty="0" err="1"/>
              <a:t>kidneybønner</a:t>
            </a:r>
            <a:r>
              <a:rPr lang="nb-NO" dirty="0"/>
              <a:t>.</a:t>
            </a:r>
          </a:p>
          <a:p>
            <a:pPr marL="171450" indent="-171450">
              <a:buFont typeface="Arial" panose="020B0604020202020204" pitchFamily="34" charset="0"/>
              <a:buChar char="•"/>
            </a:pPr>
            <a:r>
              <a:rPr lang="nb-NO" dirty="0"/>
              <a:t>En måte å redusere kjøttforbruket på kan være å ha en dag i uka helt uten kjøtt (kjøttfri mandag/</a:t>
            </a:r>
            <a:r>
              <a:rPr lang="nb-NO" dirty="0" err="1"/>
              <a:t>meatfree</a:t>
            </a:r>
            <a:r>
              <a:rPr lang="nb-NO" dirty="0"/>
              <a:t> </a:t>
            </a:r>
            <a:r>
              <a:rPr lang="nb-NO" dirty="0" err="1"/>
              <a:t>Monday</a:t>
            </a:r>
            <a:r>
              <a:rPr lang="nb-NO" dirty="0"/>
              <a:t>).</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b="1" dirty="0"/>
              <a:t>Tips til aktivisering:</a:t>
            </a:r>
          </a:p>
          <a:p>
            <a:pPr marL="171450" indent="-171450">
              <a:buFont typeface="Arial" panose="020B0604020202020204" pitchFamily="34" charset="0"/>
              <a:buChar char="•"/>
            </a:pPr>
            <a:r>
              <a:rPr lang="nb-NO" dirty="0"/>
              <a:t>Har dere noen flere forslag til bruksområder for belgvekster?</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16</a:t>
            </a:fld>
            <a:endParaRPr lang="nb-NO"/>
          </a:p>
        </p:txBody>
      </p:sp>
    </p:spTree>
    <p:extLst>
      <p:ext uri="{BB962C8B-B14F-4D97-AF65-F5344CB8AC3E}">
        <p14:creationId xmlns:p14="http://schemas.microsoft.com/office/powerpoint/2010/main" val="357815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17</a:t>
            </a:fld>
            <a:endParaRPr lang="nb-NO"/>
          </a:p>
        </p:txBody>
      </p:sp>
    </p:spTree>
    <p:extLst>
      <p:ext uri="{BB962C8B-B14F-4D97-AF65-F5344CB8AC3E}">
        <p14:creationId xmlns:p14="http://schemas.microsoft.com/office/powerpoint/2010/main" val="70610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Her er det omtrent samme mengde mat (400g/420g) og man ser en tydelig prisforskjell. </a:t>
            </a:r>
          </a:p>
          <a:p>
            <a:pPr marL="171450" indent="-171450">
              <a:buFont typeface="Arial" panose="020B0604020202020204" pitchFamily="34" charset="0"/>
              <a:buChar char="•"/>
            </a:pPr>
            <a:r>
              <a:rPr lang="nb-NO" dirty="0"/>
              <a:t>Å redusere kjøttforbruket gjør godt for lommeboka, og passer dermed perfekt for borteboende ungdom som skal leve på stipend!</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b="1" dirty="0"/>
              <a:t>Tips til aktivisering:</a:t>
            </a:r>
          </a:p>
          <a:p>
            <a:pPr marL="171450" indent="-171450">
              <a:buFont typeface="Arial" panose="020B0604020202020204" pitchFamily="34" charset="0"/>
              <a:buChar char="•"/>
            </a:pPr>
            <a:r>
              <a:rPr lang="nb-NO" dirty="0"/>
              <a:t>Rekk opp hånda de som pleier å spise belgvekster?</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18</a:t>
            </a:fld>
            <a:endParaRPr lang="nb-NO"/>
          </a:p>
        </p:txBody>
      </p:sp>
    </p:spTree>
    <p:extLst>
      <p:ext uri="{BB962C8B-B14F-4D97-AF65-F5344CB8AC3E}">
        <p14:creationId xmlns:p14="http://schemas.microsoft.com/office/powerpoint/2010/main" val="1066544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Melk og ost er en del av hverdagsmaten for mange. Det er bra. Husk at det er lurt å velge de magre meieriproduktene til hverdags.</a:t>
            </a:r>
          </a:p>
          <a:p>
            <a:pPr marL="171450" lvl="0" indent="-171450">
              <a:lnSpc>
                <a:spcPct val="150000"/>
              </a:lnSpc>
              <a:spcAft>
                <a:spcPts val="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Velg fortrinnsvis meieriprodukter merket med Nøkkelhullet.</a:t>
            </a: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134B9-A146-4453-A311-3A8430A19C8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14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Kurset heter </a:t>
            </a:r>
            <a:r>
              <a:rPr lang="nb-NO" dirty="0" err="1"/>
              <a:t>Dig</a:t>
            </a:r>
            <a:r>
              <a:rPr lang="nb-NO" dirty="0"/>
              <a:t> In – som handler om bra, billig og digg mat for ungdom</a:t>
            </a:r>
            <a:r>
              <a:rPr lang="nb-NO" dirty="0" smtClean="0"/>
              <a:t>. </a:t>
            </a:r>
            <a:r>
              <a:rPr lang="nb-NO" sz="1200" kern="1200" dirty="0" smtClean="0">
                <a:solidFill>
                  <a:schemeClr val="tx1"/>
                </a:solidFill>
                <a:effectLst/>
                <a:latin typeface="+mn-lt"/>
                <a:ea typeface="+mn-ea"/>
                <a:cs typeface="+mn-cs"/>
              </a:rPr>
              <a:t>Ordene </a:t>
            </a:r>
            <a:r>
              <a:rPr lang="nb-NO" sz="1200" kern="1200" dirty="0" err="1" smtClean="0">
                <a:solidFill>
                  <a:schemeClr val="tx1"/>
                </a:solidFill>
                <a:effectLst/>
                <a:latin typeface="+mn-lt"/>
                <a:ea typeface="+mn-ea"/>
                <a:cs typeface="+mn-cs"/>
              </a:rPr>
              <a:t>Dig</a:t>
            </a:r>
            <a:r>
              <a:rPr lang="nb-NO" sz="1200" kern="1200" dirty="0" smtClean="0">
                <a:solidFill>
                  <a:schemeClr val="tx1"/>
                </a:solidFill>
                <a:effectLst/>
                <a:latin typeface="+mn-lt"/>
                <a:ea typeface="+mn-ea"/>
                <a:cs typeface="+mn-cs"/>
              </a:rPr>
              <a:t> In kommer fra engelsk og betyr «å innta mat». I flere engelsktalende land sier man typisk «</a:t>
            </a:r>
            <a:r>
              <a:rPr lang="nb-NO" sz="1200" kern="1200" dirty="0" err="1" smtClean="0">
                <a:solidFill>
                  <a:schemeClr val="tx1"/>
                </a:solidFill>
                <a:effectLst/>
                <a:latin typeface="+mn-lt"/>
                <a:ea typeface="+mn-ea"/>
                <a:cs typeface="+mn-cs"/>
              </a:rPr>
              <a:t>dig</a:t>
            </a:r>
            <a:r>
              <a:rPr lang="nb-NO" sz="1200" kern="1200" dirty="0" smtClean="0">
                <a:solidFill>
                  <a:schemeClr val="tx1"/>
                </a:solidFill>
                <a:effectLst/>
                <a:latin typeface="+mn-lt"/>
                <a:ea typeface="+mn-ea"/>
                <a:cs typeface="+mn-cs"/>
              </a:rPr>
              <a:t> in» når alle har satt seg til bordet. </a:t>
            </a:r>
            <a:endParaRPr lang="nb-NO" dirty="0"/>
          </a:p>
          <a:p>
            <a:pPr marL="171450" indent="-171450">
              <a:buFont typeface="Arial" panose="020B0604020202020204" pitchFamily="34" charset="0"/>
              <a:buChar char="•"/>
            </a:pPr>
            <a:r>
              <a:rPr lang="nb-NO" dirty="0"/>
              <a:t>Dette kurset skal gi dere en innføring i hvordan det er å bo for seg selv, og tips og triks dere kan bruke i deres nye hybelliv.</a:t>
            </a:r>
          </a:p>
          <a:p>
            <a:pPr marL="171450" indent="-171450">
              <a:buFont typeface="Arial" panose="020B0604020202020204" pitchFamily="34" charset="0"/>
              <a:buChar char="•"/>
            </a:pPr>
            <a:r>
              <a:rPr lang="nb-NO" dirty="0"/>
              <a:t>Dere skal få noen gode verktøy som vil hjelpe dere å finne sunn mat i butikken, behandle maten riktig hjemme, tilberede maten riktig på kjøkkenet og hvordan kose dere med maten – samtidig som dere sparer penger!</a:t>
            </a:r>
          </a:p>
          <a:p>
            <a:pPr marL="0" indent="0">
              <a:buFont typeface="Arial" panose="020B0604020202020204" pitchFamily="34" charset="0"/>
              <a:buNone/>
            </a:pPr>
            <a:endParaRPr lang="nb-NO" dirty="0"/>
          </a:p>
          <a:p>
            <a:pPr marL="171450" indent="-171450">
              <a:buFont typeface="Arial" panose="020B0604020202020204" pitchFamily="34" charset="0"/>
              <a:buChar char="•"/>
            </a:pPr>
            <a:r>
              <a:rPr lang="nb-NO" dirty="0"/>
              <a:t>Dette kurset har et </a:t>
            </a:r>
            <a:r>
              <a:rPr lang="nb-NO" b="1" dirty="0"/>
              <a:t>positivt</a:t>
            </a:r>
            <a:r>
              <a:rPr lang="nb-NO" dirty="0"/>
              <a:t> fokus på mat!</a:t>
            </a:r>
          </a:p>
          <a:p>
            <a:pPr marL="171450" indent="-171450">
              <a:buFont typeface="Arial" panose="020B0604020202020204" pitchFamily="34" charset="0"/>
              <a:buChar char="•"/>
            </a:pPr>
            <a:r>
              <a:rPr lang="nb-NO" dirty="0"/>
              <a:t>Vi kommer </a:t>
            </a:r>
            <a:r>
              <a:rPr lang="nb-NO" b="1" dirty="0"/>
              <a:t>ikke</a:t>
            </a:r>
            <a:r>
              <a:rPr lang="nb-NO" dirty="0"/>
              <a:t> til å snakke om dietter, trender, «supermat» eller slanketips.</a:t>
            </a:r>
          </a:p>
          <a:p>
            <a:pPr marL="171450" indent="-171450">
              <a:buFont typeface="Arial" panose="020B0604020202020204" pitchFamily="34" charset="0"/>
              <a:buChar char="•"/>
            </a:pPr>
            <a:r>
              <a:rPr lang="nb-NO" dirty="0"/>
              <a:t>Dette kurset handler om sunn og variert mat som kan kjøpes i vanlige butikker.</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2</a:t>
            </a:fld>
            <a:endParaRPr lang="nb-NO"/>
          </a:p>
        </p:txBody>
      </p:sp>
    </p:spTree>
    <p:extLst>
      <p:ext uri="{BB962C8B-B14F-4D97-AF65-F5344CB8AC3E}">
        <p14:creationId xmlns:p14="http://schemas.microsoft.com/office/powerpoint/2010/main" val="1817688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b="1" i="0" kern="1200" dirty="0">
                <a:solidFill>
                  <a:schemeClr val="tx1"/>
                </a:solidFill>
                <a:effectLst/>
                <a:latin typeface="+mn-lt"/>
                <a:ea typeface="+mn-ea"/>
                <a:cs typeface="+mn-cs"/>
              </a:rPr>
              <a:t>Eksempler på spisefett med lite og mye mettet fett</a:t>
            </a:r>
          </a:p>
          <a:p>
            <a:pPr marL="171450" indent="-171450">
              <a:buFont typeface="Arial" panose="020B0604020202020204" pitchFamily="34" charset="0"/>
              <a:buChar char="•"/>
            </a:pPr>
            <a:r>
              <a:rPr lang="nb-NO" dirty="0"/>
              <a:t>Minst mettet fett: flytende margarin, plantemargarin, matoljer (rapsolje, solsikkeolje, olivenolje)</a:t>
            </a:r>
          </a:p>
          <a:p>
            <a:pPr marL="171450" indent="-171450">
              <a:buFont typeface="Arial" panose="020B0604020202020204" pitchFamily="34" charset="0"/>
              <a:buChar char="•"/>
            </a:pPr>
            <a:r>
              <a:rPr lang="nb-NO" dirty="0"/>
              <a:t>Middels: smørblandinger (Bremykt) og hard margarin (Melange)</a:t>
            </a:r>
          </a:p>
          <a:p>
            <a:pPr marL="171450" indent="-171450">
              <a:buFont typeface="Arial" panose="020B0604020202020204" pitchFamily="34" charset="0"/>
              <a:buChar char="•"/>
            </a:pPr>
            <a:r>
              <a:rPr lang="nb-NO" dirty="0"/>
              <a:t>Mest mettet fett: smør, kokosfett, kokosolje, palmeolje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134B9-A146-4453-A311-3A8430A19C8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789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Vi spiser ca. 10 gram salt daglig. </a:t>
            </a:r>
          </a:p>
          <a:p>
            <a:pPr marL="171450" indent="-171450">
              <a:buFont typeface="Arial" panose="020B0604020202020204" pitchFamily="34" charset="0"/>
              <a:buChar char="•"/>
            </a:pPr>
            <a:r>
              <a:rPr lang="nb-NO" dirty="0"/>
              <a:t>Halvparten er nok. </a:t>
            </a:r>
          </a:p>
          <a:p>
            <a:pPr marL="171450" indent="-171450">
              <a:buFont typeface="Arial" panose="020B0604020202020204" pitchFamily="34" charset="0"/>
              <a:buChar char="•"/>
            </a:pPr>
            <a:r>
              <a:rPr lang="nb-NO" dirty="0"/>
              <a:t>10 gram salt er ca. en toppet teskje salt.</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21</a:t>
            </a:fld>
            <a:endParaRPr lang="nb-NO"/>
          </a:p>
        </p:txBody>
      </p:sp>
    </p:spTree>
    <p:extLst>
      <p:ext uri="{BB962C8B-B14F-4D97-AF65-F5344CB8AC3E}">
        <p14:creationId xmlns:p14="http://schemas.microsoft.com/office/powerpoint/2010/main" val="3293211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Står det «Salt &lt;0,3g/100g» eller «Na &lt;0,12g/100g» i næringsdeklarasjonen er dette produkter med lite/anbefalt saltmengde </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22</a:t>
            </a:fld>
            <a:endParaRPr lang="nb-NO"/>
          </a:p>
        </p:txBody>
      </p:sp>
    </p:spTree>
    <p:extLst>
      <p:ext uri="{BB962C8B-B14F-4D97-AF65-F5344CB8AC3E}">
        <p14:creationId xmlns:p14="http://schemas.microsoft.com/office/powerpoint/2010/main" val="2951176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Står det «&lt;10g/100g» for sukkerarter/tilsatt sukker i næringsdeklarasjonen er dette produkter med lite sukker</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23</a:t>
            </a:fld>
            <a:endParaRPr lang="nb-NO"/>
          </a:p>
        </p:txBody>
      </p:sp>
    </p:spTree>
    <p:extLst>
      <p:ext uri="{BB962C8B-B14F-4D97-AF65-F5344CB8AC3E}">
        <p14:creationId xmlns:p14="http://schemas.microsoft.com/office/powerpoint/2010/main" val="2869793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0"/>
              </a:spcAft>
              <a:buFont typeface="Arial" panose="020B0604020202020204" pitchFamily="34" charset="0"/>
              <a:buNone/>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Vann er nødvendig for å opprettholde normale kroppsfunksjoner.</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24</a:t>
            </a:fld>
            <a:endParaRPr lang="nb-NO"/>
          </a:p>
        </p:txBody>
      </p:sp>
    </p:spTree>
    <p:extLst>
      <p:ext uri="{BB962C8B-B14F-4D97-AF65-F5344CB8AC3E}">
        <p14:creationId xmlns:p14="http://schemas.microsoft.com/office/powerpoint/2010/main" val="416826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 deltakerne få bli litt kjent med deg som er kursholder!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Fortell kort om deg </a:t>
            </a:r>
            <a:r>
              <a:rPr lang="nb-NO" dirty="0" smtClean="0"/>
              <a:t>selv </a:t>
            </a:r>
            <a:r>
              <a:rPr lang="nb-NO" sz="1200" kern="1200" dirty="0" smtClean="0">
                <a:solidFill>
                  <a:schemeClr val="tx1"/>
                </a:solidFill>
                <a:effectLst/>
                <a:latin typeface="+mn-lt"/>
                <a:ea typeface="+mn-ea"/>
                <a:cs typeface="+mn-cs"/>
              </a:rPr>
              <a:t>– hvilke sanitetsforening kommer du fra/representerer du. </a:t>
            </a:r>
            <a:endParaRPr lang="nb-NO" dirty="0"/>
          </a:p>
          <a:p>
            <a:pPr marL="171450" indent="-171450">
              <a:buFont typeface="Arial" panose="020B0604020202020204" pitchFamily="34" charset="0"/>
              <a:buChar char="•"/>
            </a:pPr>
            <a:r>
              <a:rPr lang="nb-NO" dirty="0"/>
              <a:t>Fortell hvorfor du liker å holde </a:t>
            </a:r>
            <a:r>
              <a:rPr lang="nb-NO" dirty="0" err="1"/>
              <a:t>Dig</a:t>
            </a:r>
            <a:r>
              <a:rPr lang="nb-NO" dirty="0"/>
              <a:t> In kurs</a:t>
            </a:r>
          </a:p>
          <a:p>
            <a:pPr marL="171450" indent="-171450">
              <a:buFont typeface="Arial" panose="020B0604020202020204" pitchFamily="34" charset="0"/>
              <a:buChar char="•"/>
            </a:pPr>
            <a:r>
              <a:rPr lang="nb-NO" dirty="0"/>
              <a:t>Fortell gjerne om du er glad i å lage mat selv, eller fortell om noe du synes er vanskelig med matlaging.</a:t>
            </a:r>
          </a:p>
          <a:p>
            <a:pPr marL="171450" indent="-171450">
              <a:buFont typeface="Arial" panose="020B0604020202020204" pitchFamily="34" charset="0"/>
              <a:buChar char="•"/>
            </a:pPr>
            <a:r>
              <a:rPr lang="nb-NO" dirty="0"/>
              <a:t>Har du en morsom historie om når du selv flyttet for deg selv?</a:t>
            </a:r>
          </a:p>
          <a:p>
            <a:pPr marL="171450" indent="-171450">
              <a:buFont typeface="Arial" panose="020B0604020202020204" pitchFamily="34" charset="0"/>
              <a:buChar char="•"/>
            </a:pPr>
            <a:r>
              <a:rPr lang="nb-NO" dirty="0"/>
              <a:t>Har du en morsom historie om mat og matlaging? </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3</a:t>
            </a:fld>
            <a:endParaRPr lang="nb-NO"/>
          </a:p>
        </p:txBody>
      </p:sp>
    </p:spTree>
    <p:extLst>
      <p:ext uri="{BB962C8B-B14F-4D97-AF65-F5344CB8AC3E}">
        <p14:creationId xmlns:p14="http://schemas.microsoft.com/office/powerpoint/2010/main" val="333455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Bli litt kjent med kursdeltakerne!</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4</a:t>
            </a:fld>
            <a:endParaRPr lang="nb-NO"/>
          </a:p>
        </p:txBody>
      </p:sp>
    </p:spTree>
    <p:extLst>
      <p:ext uri="{BB962C8B-B14F-4D97-AF65-F5344CB8AC3E}">
        <p14:creationId xmlns:p14="http://schemas.microsoft.com/office/powerpoint/2010/main" val="219999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Dig</a:t>
            </a:r>
            <a:r>
              <a:rPr lang="nb-NO" sz="1200" kern="1200" dirty="0">
                <a:solidFill>
                  <a:schemeClr val="tx1"/>
                </a:solidFill>
                <a:effectLst/>
                <a:latin typeface="+mn-lt"/>
                <a:ea typeface="+mn-ea"/>
                <a:cs typeface="+mn-cs"/>
              </a:rPr>
              <a:t> In er i hovedsak et teorikurs. For at dere ikke bare skal sitte å høre på teori, har vi lagt opp til flere avbrekk med praktiske aktiviteter, korte filmsnutter og fysiske pauser.</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5</a:t>
            </a:fld>
            <a:endParaRPr lang="nb-NO"/>
          </a:p>
        </p:txBody>
      </p:sp>
    </p:spTree>
    <p:extLst>
      <p:ext uri="{BB962C8B-B14F-4D97-AF65-F5344CB8AC3E}">
        <p14:creationId xmlns:p14="http://schemas.microsoft.com/office/powerpoint/2010/main" val="189077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Vi starter kurset med en enkel aktivitet for å løse opp stemningen og bli litt bedre kjent.</a:t>
            </a:r>
          </a:p>
          <a:p>
            <a:pPr marL="171450" indent="-171450">
              <a:buFont typeface="Arial" panose="020B0604020202020204" pitchFamily="34" charset="0"/>
              <a:buChar char="•"/>
            </a:pPr>
            <a:r>
              <a:rPr lang="nb-NO" dirty="0"/>
              <a:t>Jeg skal nå lese opp 15 påstander, og hvis du kjenner deg igjen i noen av påstandene så rekker du opp hånda.</a:t>
            </a:r>
          </a:p>
          <a:p>
            <a:pPr marL="171450" indent="-171450">
              <a:buFont typeface="Arial" panose="020B0604020202020204" pitchFamily="34" charset="0"/>
              <a:buChar char="•"/>
            </a:pPr>
            <a:r>
              <a:rPr lang="nb-NO" dirty="0"/>
              <a:t>Dette er ment å være en gøy aktivitet for å bryte isen, men også å bevisstgjøre dere på noen av matvanene deres.</a:t>
            </a:r>
          </a:p>
          <a:p>
            <a:pPr marL="0" indent="0">
              <a:buFont typeface="Arial" panose="020B0604020202020204" pitchFamily="34" charset="0"/>
              <a:buNone/>
            </a:pPr>
            <a:endParaRPr lang="nb-NO" dirty="0"/>
          </a:p>
          <a:p>
            <a:pPr marL="0" indent="0">
              <a:buFont typeface="Arial" panose="020B0604020202020204" pitchFamily="34" charset="0"/>
              <a:buNone/>
            </a:pPr>
            <a:r>
              <a:rPr lang="nb-NO" dirty="0"/>
              <a:t>Tips til kursholder:</a:t>
            </a:r>
          </a:p>
          <a:p>
            <a:pPr marL="171450" indent="-171450">
              <a:buFont typeface="Arial" panose="020B0604020202020204" pitchFamily="34" charset="0"/>
              <a:buChar char="•"/>
            </a:pPr>
            <a:r>
              <a:rPr lang="nb-NO" dirty="0"/>
              <a:t>Påstandene dukker opp en etter en, les gjerne påstandene høyt.</a:t>
            </a:r>
          </a:p>
          <a:p>
            <a:pPr marL="171450" indent="-171450">
              <a:buFont typeface="Arial" panose="020B0604020202020204" pitchFamily="34" charset="0"/>
              <a:buChar char="•"/>
            </a:pPr>
            <a:r>
              <a:rPr lang="nb-NO" dirty="0"/>
              <a:t>Det er gøy hvis kursholder selv er med på aktiviteten for å vise at man ikke nødvendigvis spiser 100 % etter kostrådene selv, for eksempel at man rekker opp hånden på at man er glad i sjokolade.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6</a:t>
            </a:fld>
            <a:endParaRPr lang="nb-NO"/>
          </a:p>
        </p:txBody>
      </p:sp>
    </p:spTree>
    <p:extLst>
      <p:ext uri="{BB962C8B-B14F-4D97-AF65-F5344CB8AC3E}">
        <p14:creationId xmlns:p14="http://schemas.microsoft.com/office/powerpoint/2010/main" val="239257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Tips til kursholder: </a:t>
            </a:r>
          </a:p>
          <a:p>
            <a:pPr marL="171450" indent="-171450">
              <a:buFont typeface="Arial" panose="020B0604020202020204" pitchFamily="34" charset="0"/>
              <a:buChar char="•"/>
            </a:pPr>
            <a:r>
              <a:rPr lang="nb-NO" dirty="0"/>
              <a:t>Kommenter om det var mange eller få som rekte opp hånda på om de hadde spist frokost, og si gjerne «apropos frokost – her får dere 9 tips til sunne og gode frokoster dere kan lage</a:t>
            </a:r>
            <a:r>
              <a:rPr lang="nb-NO" dirty="0" smtClean="0"/>
              <a:t>».</a:t>
            </a:r>
          </a:p>
          <a:p>
            <a:pPr marL="171450" indent="-171450">
              <a:buFont typeface="Arial" panose="020B0604020202020204" pitchFamily="34" charset="0"/>
              <a:buChar char="•"/>
            </a:pPr>
            <a:endParaRPr lang="nb-NO"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smtClean="0"/>
              <a:t>-- Trykk på linken til filmen --</a:t>
            </a:r>
          </a:p>
          <a:p>
            <a:endParaRPr lang="nb-NO" dirty="0" smtClean="0"/>
          </a:p>
          <a:p>
            <a:r>
              <a:rPr lang="nb-NO" dirty="0" smtClean="0"/>
              <a:t>Det finnes mange andre typer frokost enn bare brødskiver, men i denne matlagingsfilmen er hensikten å inspirere dere til å piffe opp brødskivene ved å variere mellom ulike typer pålegg. </a:t>
            </a:r>
          </a:p>
          <a:p>
            <a:endParaRPr lang="nb-NO" dirty="0" smtClean="0"/>
          </a:p>
          <a:p>
            <a:r>
              <a:rPr lang="nb-NO" dirty="0" smtClean="0"/>
              <a:t>Tips til aktivisering:</a:t>
            </a:r>
          </a:p>
          <a:p>
            <a:r>
              <a:rPr lang="nb-NO" dirty="0" smtClean="0"/>
              <a:t>Når filmen er slutt kan du gjerne spørre noen av disse spørsmålene</a:t>
            </a:r>
          </a:p>
          <a:p>
            <a:pPr marL="171450" indent="-171450">
              <a:buFont typeface="Arial" panose="020B0604020202020204" pitchFamily="34" charset="0"/>
              <a:buChar char="•"/>
            </a:pPr>
            <a:r>
              <a:rPr lang="nb-NO" dirty="0" smtClean="0"/>
              <a:t>Var det noe som så godt ut?</a:t>
            </a:r>
          </a:p>
          <a:p>
            <a:pPr marL="171450" indent="-171450">
              <a:buFont typeface="Arial" panose="020B0604020202020204" pitchFamily="34" charset="0"/>
              <a:buChar char="•"/>
            </a:pPr>
            <a:r>
              <a:rPr lang="nb-NO" dirty="0" smtClean="0"/>
              <a:t>Var det noe her dere aldri hadde tenkt på?</a:t>
            </a:r>
          </a:p>
          <a:p>
            <a:pPr marL="171450" indent="-171450">
              <a:buFont typeface="Arial" panose="020B0604020202020204" pitchFamily="34" charset="0"/>
              <a:buChar char="•"/>
            </a:pPr>
            <a:r>
              <a:rPr lang="nb-NO" dirty="0" smtClean="0"/>
              <a:t>Er noen som pleier å bruke disse påleggene til vanlig?</a:t>
            </a:r>
          </a:p>
          <a:p>
            <a:pPr marL="171450" indent="-171450">
              <a:buFont typeface="Arial" panose="020B0604020202020204" pitchFamily="34" charset="0"/>
              <a:buChar char="•"/>
            </a:pPr>
            <a:r>
              <a:rPr lang="nb-NO" dirty="0" smtClean="0"/>
              <a:t>Hvilken skive så best ut?</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7</a:t>
            </a:fld>
            <a:endParaRPr lang="nb-NO"/>
          </a:p>
        </p:txBody>
      </p:sp>
    </p:spTree>
    <p:extLst>
      <p:ext uri="{BB962C8B-B14F-4D97-AF65-F5344CB8AC3E}">
        <p14:creationId xmlns:p14="http://schemas.microsoft.com/office/powerpoint/2010/main" val="248601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Her ser dere to eksempler på hvor motsigende media kan være. </a:t>
            </a:r>
          </a:p>
          <a:p>
            <a:pPr marL="171450" indent="-171450">
              <a:buFont typeface="Arial" panose="020B0604020202020204" pitchFamily="34" charset="0"/>
              <a:buChar char="•"/>
            </a:pPr>
            <a:r>
              <a:rPr lang="nb-NO" dirty="0"/>
              <a:t>Disse to artiklene ble publisert med tre dagers mellomrom, og budskapet er totalt forskjellig. </a:t>
            </a:r>
          </a:p>
          <a:p>
            <a:pPr marL="171450" indent="-171450">
              <a:buFont typeface="Arial" panose="020B0604020202020204" pitchFamily="34" charset="0"/>
              <a:buChar char="•"/>
            </a:pPr>
            <a:r>
              <a:rPr lang="nb-NO" dirty="0"/>
              <a:t>Er det rart at folk blir forvirret når dette er det de leser?</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8</a:t>
            </a:fld>
            <a:endParaRPr lang="nb-NO"/>
          </a:p>
        </p:txBody>
      </p:sp>
    </p:spTree>
    <p:extLst>
      <p:ext uri="{BB962C8B-B14F-4D97-AF65-F5344CB8AC3E}">
        <p14:creationId xmlns:p14="http://schemas.microsoft.com/office/powerpoint/2010/main" val="123930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dagens samfunn blir vi overøst av informasjon om mat, kosthold, dietter og ernæring. Det er svært lett å bli forvirret og usikker når informasjonsmengden er så stor. Man kan ofte lese på både blogger, Facebook og nettaviser at noen har en bastant mening om kosthold. Mange refererer gjerne til «eksperter» eller «forskning», uten å gå videre inn på hva som faktisk ligger bak deres påstander. Mange offentlige personer, bloggere og også nettaviser tjener penger på å omtale produkter. Sjokkerende overskrifter genererer klikk, og klikk gir penger. Hvem kan dere stole på? Hvem snakker sant? Det er ikke rart at mange opplever det som vanskelig å spise sunt, når til og med «eksperter» har ulike meninger om hva som faktisk er sunt å spise. Vi ønsker at dere skal være kritiske når dere leser ting på internett. Heldigvis har Helsedirektoratet utviklet 12 konkrete kostråd, som er anbefalinger for hva den norske befolkningen bør spise. Disse kostrådene er basert på store mengder forskning og rådene er til å stole på. Hele </a:t>
            </a:r>
            <a:r>
              <a:rPr lang="nb-NO" dirty="0" err="1"/>
              <a:t>Dig</a:t>
            </a:r>
            <a:r>
              <a:rPr lang="nb-NO" dirty="0"/>
              <a:t> In kurset er derfor basert på Helsedirektoratets kostråd, som vi skal snakke mer om nå.</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9</a:t>
            </a:fld>
            <a:endParaRPr lang="nb-NO"/>
          </a:p>
        </p:txBody>
      </p:sp>
    </p:spTree>
    <p:extLst>
      <p:ext uri="{BB962C8B-B14F-4D97-AF65-F5344CB8AC3E}">
        <p14:creationId xmlns:p14="http://schemas.microsoft.com/office/powerpoint/2010/main" val="404851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25920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33690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a:xfrm>
            <a:off x="774923" y="5951811"/>
            <a:ext cx="7896279" cy="365125"/>
          </a:xfrm>
        </p:spPr>
        <p:txBody>
          <a:bodyPr/>
          <a:lstStyle/>
          <a:p>
            <a:endParaRPr lang="nb-NO"/>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5928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10558300" y="5956137"/>
            <a:ext cx="1052508" cy="365125"/>
          </a:xfrm>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67015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4635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209434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C4C07FC-BCCB-4D52-8FC5-9BFC1F316DFA}" type="datetimeFigureOut">
              <a:rPr lang="nb-NO" smtClean="0"/>
              <a:t>26.09.2019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18557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C4C07FC-BCCB-4D52-8FC5-9BFC1F316DFA}" type="datetimeFigureOut">
              <a:rPr lang="nb-NO" smtClean="0"/>
              <a:t>26.09.2019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6193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C07FC-BCCB-4D52-8FC5-9BFC1F316DFA}" type="datetimeFigureOut">
              <a:rPr lang="nb-NO" smtClean="0"/>
              <a:t>26.09.2019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5897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b-NO"/>
              <a:t>Klikk for å redigere tittelstil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27067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77466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b-NO"/>
              <a:t>Klikk for å redigere tittelstil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b-NO"/>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94634F3-71EB-4CD6-B903-4B9F8E7FD117}" type="slidenum">
              <a:rPr lang="nb-NO" smtClean="0"/>
              <a:t>‹#›</a:t>
            </a:fld>
            <a:endParaRPr lang="nb-NO"/>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62972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kolonial.no/"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deo.uia.no/media/t/0_61sh703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58B">
            <a:alpha val="9200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41E7DC-C148-4A95-AF2B-D613C2820E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FB3E502-7B9D-4CC2-AEF1-61E35D08ED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C3DFB63-5ACC-44EB-A0A9-33D0ADA3ED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0C418F9-B1A3-4097-9C97-E1C9F314970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6B5E8ED2-C3EC-40AD-BDB9-27E589B52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56375E"/>
          </a:solidFill>
          <a:ln>
            <a:noFill/>
          </a:ln>
          <a:effectLst/>
        </p:spPr>
        <p:style>
          <a:lnRef idx="1">
            <a:schemeClr val="accent1"/>
          </a:lnRef>
          <a:fillRef idx="3">
            <a:schemeClr val="accent1"/>
          </a:fillRef>
          <a:effectRef idx="2">
            <a:schemeClr val="accent1"/>
          </a:effectRef>
          <a:fontRef idx="minor">
            <a:schemeClr val="lt1"/>
          </a:fontRef>
        </p:style>
      </p:sp>
      <p:sp>
        <p:nvSpPr>
          <p:cNvPr id="11" name="TekstSylinder 10">
            <a:extLst>
              <a:ext uri="{FF2B5EF4-FFF2-40B4-BE49-F238E27FC236}">
                <a16:creationId xmlns:a16="http://schemas.microsoft.com/office/drawing/2014/main" id="{B91FD83E-6F4F-47BB-8324-B91B7374822F}"/>
              </a:ext>
            </a:extLst>
          </p:cNvPr>
          <p:cNvSpPr txBox="1"/>
          <p:nvPr/>
        </p:nvSpPr>
        <p:spPr>
          <a:xfrm>
            <a:off x="8129873" y="1798239"/>
            <a:ext cx="3702521" cy="29238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rPr>
              <a:t>KOSTHOLDSKURS FOR BORTEBOENDE UNGDOM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rPr>
              <a:t>Utviklet av </a:t>
            </a:r>
            <a:r>
              <a:rPr kumimoji="0" lang="nb-NO" sz="2000" b="0" i="0" u="none" strike="noStrike" kern="1200" cap="none" spc="0" normalizeH="0" baseline="0" noProof="0" dirty="0" smtClean="0">
                <a:ln>
                  <a:noFill/>
                </a:ln>
                <a:solidFill>
                  <a:prstClr val="white"/>
                </a:solidFill>
                <a:effectLst/>
                <a:uLnTx/>
                <a:uFillTx/>
                <a:latin typeface="Britannic Bold" panose="020B0903060703020204" pitchFamily="34" charset="0"/>
                <a:ea typeface="+mn-ea"/>
                <a:cs typeface="+mn-cs"/>
              </a:rPr>
              <a:t>Universitetet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Britannic Bold" panose="020B0903060703020204" pitchFamily="34" charset="0"/>
                <a:ea typeface="+mn-ea"/>
                <a:cs typeface="+mn-cs"/>
              </a:rPr>
              <a:t> </a:t>
            </a:r>
            <a:r>
              <a:rPr kumimoji="0" lang="nb-NO" sz="20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rPr>
              <a:t>i </a:t>
            </a:r>
            <a:r>
              <a:rPr kumimoji="0" lang="nb-NO" sz="2000" b="0" i="0" u="none" strike="noStrike" kern="1200" cap="none" spc="0" normalizeH="0" baseline="0" noProof="0" dirty="0" smtClean="0">
                <a:ln>
                  <a:noFill/>
                </a:ln>
                <a:solidFill>
                  <a:prstClr val="white"/>
                </a:solidFill>
                <a:effectLst/>
                <a:uLnTx/>
                <a:uFillTx/>
                <a:latin typeface="Britannic Bold" panose="020B0903060703020204" pitchFamily="34" charset="0"/>
                <a:ea typeface="+mn-ea"/>
                <a:cs typeface="+mn-cs"/>
              </a:rPr>
              <a:t>Agder på vegne av Norske Kvinners Sanitetsforening, 2018</a:t>
            </a:r>
            <a:endParaRPr kumimoji="0" lang="nb-NO" sz="20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endParaRPr>
          </a:p>
        </p:txBody>
      </p:sp>
      <p:pic>
        <p:nvPicPr>
          <p:cNvPr id="3" name="Plassholder for innhol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8820" y="1798239"/>
            <a:ext cx="7332234" cy="941602"/>
          </a:xfrm>
        </p:spPr>
      </p:pic>
      <p:pic>
        <p:nvPicPr>
          <p:cNvPr id="4" name="Bilde 3"/>
          <p:cNvPicPr>
            <a:picLocks noChangeAspect="1"/>
          </p:cNvPicPr>
          <p:nvPr/>
        </p:nvPicPr>
        <p:blipFill rotWithShape="1">
          <a:blip r:embed="rId4">
            <a:extLst>
              <a:ext uri="{28A0092B-C50C-407E-A947-70E740481C1C}">
                <a14:useLocalDpi xmlns:a14="http://schemas.microsoft.com/office/drawing/2010/main" val="0"/>
              </a:ext>
            </a:extLst>
          </a:blip>
          <a:srcRect l="5264" t="30382" r="3807" b="36175"/>
          <a:stretch/>
        </p:blipFill>
        <p:spPr>
          <a:xfrm>
            <a:off x="2013572" y="3150716"/>
            <a:ext cx="4272564" cy="1571400"/>
          </a:xfrm>
          <a:prstGeom prst="rect">
            <a:avLst/>
          </a:prstGeom>
        </p:spPr>
      </p:pic>
    </p:spTree>
    <p:extLst>
      <p:ext uri="{BB962C8B-B14F-4D97-AF65-F5344CB8AC3E}">
        <p14:creationId xmlns:p14="http://schemas.microsoft.com/office/powerpoint/2010/main" val="381688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4D1013-4E14-406C-BED9-E53F56D41051}"/>
              </a:ext>
            </a:extLst>
          </p:cNvPr>
          <p:cNvSpPr>
            <a:spLocks noGrp="1"/>
          </p:cNvSpPr>
          <p:nvPr>
            <p:ph type="title"/>
          </p:nvPr>
        </p:nvSpPr>
        <p:spPr/>
        <p:txBody>
          <a:bodyPr>
            <a:normAutofit/>
          </a:bodyPr>
          <a:lstStyle/>
          <a:p>
            <a:r>
              <a:rPr lang="nb-NO" sz="5400" dirty="0">
                <a:latin typeface="Britannic Bold" panose="020B0903060703020204" pitchFamily="34" charset="0"/>
              </a:rPr>
              <a:t>Helsedirektoratets kostråd</a:t>
            </a:r>
          </a:p>
        </p:txBody>
      </p:sp>
      <p:pic>
        <p:nvPicPr>
          <p:cNvPr id="4" name="Bilde 3">
            <a:extLst>
              <a:ext uri="{FF2B5EF4-FFF2-40B4-BE49-F238E27FC236}">
                <a16:creationId xmlns:a16="http://schemas.microsoft.com/office/drawing/2014/main" id="{E49BC515-F264-49DC-8F64-7AB200FE2D42}"/>
              </a:ext>
            </a:extLst>
          </p:cNvPr>
          <p:cNvPicPr>
            <a:picLocks noChangeAspect="1"/>
          </p:cNvPicPr>
          <p:nvPr/>
        </p:nvPicPr>
        <p:blipFill rotWithShape="1">
          <a:blip r:embed="rId3"/>
          <a:srcRect l="7500" t="27253" r="10544" b="19986"/>
          <a:stretch/>
        </p:blipFill>
        <p:spPr>
          <a:xfrm>
            <a:off x="768626" y="2334907"/>
            <a:ext cx="10391188" cy="3761093"/>
          </a:xfrm>
          <a:prstGeom prst="rect">
            <a:avLst/>
          </a:prstGeom>
        </p:spPr>
      </p:pic>
      <p:pic>
        <p:nvPicPr>
          <p:cNvPr id="6" name="Bilde 5">
            <a:extLst>
              <a:ext uri="{FF2B5EF4-FFF2-40B4-BE49-F238E27FC236}">
                <a16:creationId xmlns:a16="http://schemas.microsoft.com/office/drawing/2014/main" id="{93E089F0-123E-4563-8B85-6DB69A53A6B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65014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54B989-8655-4E70-B8A6-D0D0D37CD848}"/>
              </a:ext>
            </a:extLst>
          </p:cNvPr>
          <p:cNvSpPr>
            <a:spLocks noGrp="1"/>
          </p:cNvSpPr>
          <p:nvPr>
            <p:ph type="title"/>
          </p:nvPr>
        </p:nvSpPr>
        <p:spPr/>
        <p:txBody>
          <a:bodyPr>
            <a:noAutofit/>
          </a:bodyPr>
          <a:lstStyle/>
          <a:p>
            <a:r>
              <a:rPr lang="nb-NO" sz="5400" dirty="0">
                <a:latin typeface="Britannic Bold" panose="020B0903060703020204" pitchFamily="34" charset="0"/>
              </a:rPr>
              <a:t>Frukt og grønt</a:t>
            </a:r>
          </a:p>
        </p:txBody>
      </p:sp>
      <p:sp>
        <p:nvSpPr>
          <p:cNvPr id="3" name="Plassholder for innhold 2">
            <a:extLst>
              <a:ext uri="{FF2B5EF4-FFF2-40B4-BE49-F238E27FC236}">
                <a16:creationId xmlns:a16="http://schemas.microsoft.com/office/drawing/2014/main" id="{BF1D7D01-1384-4365-973F-C52CBD1A0057}"/>
              </a:ext>
            </a:extLst>
          </p:cNvPr>
          <p:cNvSpPr>
            <a:spLocks noGrp="1"/>
          </p:cNvSpPr>
          <p:nvPr>
            <p:ph idx="1"/>
          </p:nvPr>
        </p:nvSpPr>
        <p:spPr>
          <a:xfrm>
            <a:off x="581191" y="2021229"/>
            <a:ext cx="11288423" cy="4836771"/>
          </a:xfrm>
        </p:spPr>
        <p:txBody>
          <a:bodyPr>
            <a:noAutofit/>
          </a:bodyPr>
          <a:lstStyle/>
          <a:p>
            <a:pPr marL="0" indent="0">
              <a:buNone/>
            </a:pPr>
            <a:r>
              <a:rPr lang="nb-NO" sz="2400" b="1" dirty="0"/>
              <a:t>Spis minst fem porsjoner grønnsaker, frukt og bær hver dag</a:t>
            </a:r>
          </a:p>
          <a:p>
            <a:r>
              <a:rPr lang="nb-NO" sz="2400" dirty="0"/>
              <a:t>La grønnsaker og frukt være en del av alle dagens måltider</a:t>
            </a:r>
          </a:p>
          <a:p>
            <a:r>
              <a:rPr lang="nb-NO" sz="2400" dirty="0"/>
              <a:t>Halvparten av fem om dagen bør være grønnsaker</a:t>
            </a:r>
          </a:p>
          <a:p>
            <a:r>
              <a:rPr lang="nb-NO" sz="2400" dirty="0"/>
              <a:t>Du kan bruke friske, hermetiske, frosne, og varmebehandlede grønnsaker, frukt og bær</a:t>
            </a:r>
          </a:p>
          <a:p>
            <a:r>
              <a:rPr lang="nb-NO" sz="2400" dirty="0"/>
              <a:t>Bruk gjerne tomater, løk, purre og hvitløk</a:t>
            </a:r>
          </a:p>
          <a:p>
            <a:r>
              <a:rPr lang="nb-NO" sz="2400" dirty="0"/>
              <a:t>Poteter inngår i et variert kosthold selv om de ikke er en del av fem om dagen</a:t>
            </a:r>
          </a:p>
          <a:p>
            <a:r>
              <a:rPr lang="nb-NO" sz="2400" dirty="0"/>
              <a:t>Poteter inneholder mer kostfiber, vitaminer og mineraler enn hvit ris og pasta</a:t>
            </a:r>
          </a:p>
          <a:p>
            <a:endParaRPr lang="nb-NO" sz="2400" dirty="0"/>
          </a:p>
        </p:txBody>
      </p:sp>
      <p:pic>
        <p:nvPicPr>
          <p:cNvPr id="10" name="Bilde 9">
            <a:extLst>
              <a:ext uri="{FF2B5EF4-FFF2-40B4-BE49-F238E27FC236}">
                <a16:creationId xmlns:a16="http://schemas.microsoft.com/office/drawing/2014/main" id="{B4B5CDB1-38A1-4D1E-9CE9-CC9AB7D7F8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33764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EF2CE2-8B73-4DE2-BC94-57E3F909D280}"/>
              </a:ext>
            </a:extLst>
          </p:cNvPr>
          <p:cNvSpPr>
            <a:spLocks noGrp="1"/>
          </p:cNvSpPr>
          <p:nvPr>
            <p:ph type="title"/>
          </p:nvPr>
        </p:nvSpPr>
        <p:spPr/>
        <p:txBody>
          <a:bodyPr>
            <a:normAutofit/>
          </a:bodyPr>
          <a:lstStyle/>
          <a:p>
            <a:r>
              <a:rPr lang="nb-NO" sz="5400" dirty="0">
                <a:latin typeface="Britannic Bold" panose="020B0903060703020204" pitchFamily="34" charset="0"/>
              </a:rPr>
              <a:t>Frukt og grønt</a:t>
            </a:r>
          </a:p>
        </p:txBody>
      </p:sp>
      <p:sp>
        <p:nvSpPr>
          <p:cNvPr id="3" name="Plassholder for innhold 2">
            <a:extLst>
              <a:ext uri="{FF2B5EF4-FFF2-40B4-BE49-F238E27FC236}">
                <a16:creationId xmlns:a16="http://schemas.microsoft.com/office/drawing/2014/main" id="{40193B2B-A4FC-40CD-B19E-1DDB56596F23}"/>
              </a:ext>
            </a:extLst>
          </p:cNvPr>
          <p:cNvSpPr>
            <a:spLocks noGrp="1"/>
          </p:cNvSpPr>
          <p:nvPr>
            <p:ph idx="1"/>
          </p:nvPr>
        </p:nvSpPr>
        <p:spPr>
          <a:xfrm>
            <a:off x="581192" y="2612190"/>
            <a:ext cx="8668316" cy="2708027"/>
          </a:xfrm>
        </p:spPr>
        <p:txBody>
          <a:bodyPr/>
          <a:lstStyle/>
          <a:p>
            <a:pPr marL="0" indent="0">
              <a:buNone/>
            </a:pPr>
            <a:r>
              <a:rPr lang="nb-NO" sz="2400" b="1" dirty="0"/>
              <a:t>En porsjon tilsvarer 100 gram, og kan for eksempel være:</a:t>
            </a:r>
          </a:p>
          <a:p>
            <a:r>
              <a:rPr lang="nb-NO" sz="2400" dirty="0"/>
              <a:t>En liten bolle med salat</a:t>
            </a:r>
          </a:p>
          <a:p>
            <a:r>
              <a:rPr lang="nb-NO" sz="2400" dirty="0"/>
              <a:t>En middels stor frukt</a:t>
            </a:r>
          </a:p>
          <a:p>
            <a:r>
              <a:rPr lang="nb-NO" sz="2400" dirty="0"/>
              <a:t>En gulrot</a:t>
            </a:r>
          </a:p>
          <a:p>
            <a:endParaRPr lang="nb-NO" dirty="0"/>
          </a:p>
        </p:txBody>
      </p:sp>
      <p:pic>
        <p:nvPicPr>
          <p:cNvPr id="6" name="Bilde 5">
            <a:extLst>
              <a:ext uri="{FF2B5EF4-FFF2-40B4-BE49-F238E27FC236}">
                <a16:creationId xmlns:a16="http://schemas.microsoft.com/office/drawing/2014/main" id="{6D71E16B-8312-451B-8AF1-1FCC834F7D8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863" t="12042" r="4270" b="4625"/>
          <a:stretch/>
        </p:blipFill>
        <p:spPr>
          <a:xfrm>
            <a:off x="9952892" y="2885095"/>
            <a:ext cx="1899139" cy="1880336"/>
          </a:xfrm>
          <a:prstGeom prst="rect">
            <a:avLst/>
          </a:prstGeom>
        </p:spPr>
      </p:pic>
      <p:pic>
        <p:nvPicPr>
          <p:cNvPr id="8" name="Bilde 7">
            <a:extLst>
              <a:ext uri="{FF2B5EF4-FFF2-40B4-BE49-F238E27FC236}">
                <a16:creationId xmlns:a16="http://schemas.microsoft.com/office/drawing/2014/main" id="{CE9578ED-A9F8-460E-974D-2001D292D4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32946" y="5011615"/>
            <a:ext cx="2816562" cy="1846385"/>
          </a:xfrm>
          <a:prstGeom prst="rect">
            <a:avLst/>
          </a:prstGeom>
        </p:spPr>
      </p:pic>
      <p:pic>
        <p:nvPicPr>
          <p:cNvPr id="10" name="Bilde 9">
            <a:extLst>
              <a:ext uri="{FF2B5EF4-FFF2-40B4-BE49-F238E27FC236}">
                <a16:creationId xmlns:a16="http://schemas.microsoft.com/office/drawing/2014/main" id="{33037ED1-0C44-4A22-99AF-06D557E2F5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22422" y="5011615"/>
            <a:ext cx="2769578" cy="1846385"/>
          </a:xfrm>
          <a:prstGeom prst="rect">
            <a:avLst/>
          </a:prstGeom>
        </p:spPr>
      </p:pic>
      <p:pic>
        <p:nvPicPr>
          <p:cNvPr id="11" name="Bilde 10">
            <a:extLst>
              <a:ext uri="{FF2B5EF4-FFF2-40B4-BE49-F238E27FC236}">
                <a16:creationId xmlns:a16="http://schemas.microsoft.com/office/drawing/2014/main" id="{3F2402B2-51C1-485F-ACA6-5C5096B9EF8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180" y="6467062"/>
            <a:ext cx="3044228" cy="390938"/>
          </a:xfrm>
          <a:prstGeom prst="rect">
            <a:avLst/>
          </a:prstGeom>
        </p:spPr>
      </p:pic>
    </p:spTree>
    <p:extLst>
      <p:ext uri="{BB962C8B-B14F-4D97-AF65-F5344CB8AC3E}">
        <p14:creationId xmlns:p14="http://schemas.microsoft.com/office/powerpoint/2010/main" val="419954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5400" dirty="0">
                <a:latin typeface="Britannic Bold" panose="020B0903060703020204" pitchFamily="34" charset="0"/>
              </a:rPr>
              <a:t>Grove kornprodukter</a:t>
            </a:r>
          </a:p>
        </p:txBody>
      </p:sp>
      <p:sp>
        <p:nvSpPr>
          <p:cNvPr id="3" name="Plassholder for innhold 2"/>
          <p:cNvSpPr>
            <a:spLocks noGrp="1"/>
          </p:cNvSpPr>
          <p:nvPr>
            <p:ph idx="1"/>
          </p:nvPr>
        </p:nvSpPr>
        <p:spPr>
          <a:xfrm>
            <a:off x="581193" y="1998079"/>
            <a:ext cx="10163007" cy="4751893"/>
          </a:xfrm>
        </p:spPr>
        <p:txBody>
          <a:bodyPr>
            <a:normAutofit/>
          </a:bodyPr>
          <a:lstStyle/>
          <a:p>
            <a:pPr marL="0" indent="0">
              <a:buNone/>
            </a:pPr>
            <a:r>
              <a:rPr lang="nb-NO" sz="2200" b="1" dirty="0"/>
              <a:t>Spis grove kornprodukter hver dag</a:t>
            </a:r>
          </a:p>
          <a:p>
            <a:r>
              <a:rPr lang="nb-NO" sz="2200" dirty="0"/>
              <a:t>Velg kornprodukter med mye fiber og fullkorn, og lite fett, sukker og salt</a:t>
            </a:r>
          </a:p>
          <a:p>
            <a:r>
              <a:rPr lang="nb-NO" sz="2200" dirty="0"/>
              <a:t>Bruk Nøkkelhullet og Brødskalaen når du skal handle brød og kornprodukter</a:t>
            </a:r>
          </a:p>
          <a:p>
            <a:endParaRPr lang="nb-NO" sz="2200" dirty="0"/>
          </a:p>
          <a:p>
            <a:pPr marL="0" indent="0">
              <a:buNone/>
            </a:pPr>
            <a:r>
              <a:rPr lang="nb-NO" sz="2200" b="1" dirty="0"/>
              <a:t>To eksempler for å dekke dagsbehovet:</a:t>
            </a:r>
          </a:p>
          <a:p>
            <a:r>
              <a:rPr lang="nb-NO" sz="2200" dirty="0"/>
              <a:t>Én tallerken grov kornblanding og to skiver ekstra grovt brød</a:t>
            </a:r>
          </a:p>
          <a:p>
            <a:r>
              <a:rPr lang="nb-NO" sz="2200" dirty="0"/>
              <a:t>Én tallerken havregrøt og én porsjon fullkornspasta eller </a:t>
            </a:r>
            <a:r>
              <a:rPr lang="nb-NO" sz="2200" dirty="0" err="1"/>
              <a:t>fullkornsris</a:t>
            </a:r>
            <a:endParaRPr lang="nb-NO" sz="2200" dirty="0"/>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l="22079" t="15162" r="19859" b="11721"/>
          <a:stretch/>
        </p:blipFill>
        <p:spPr>
          <a:xfrm>
            <a:off x="9475236" y="3948215"/>
            <a:ext cx="2571633" cy="2428766"/>
          </a:xfrm>
          <a:prstGeom prst="ellipse">
            <a:avLst/>
          </a:prstGeom>
          <a:ln>
            <a:noFill/>
          </a:ln>
          <a:effectLst>
            <a:softEdge rad="112500"/>
          </a:effectLst>
        </p:spPr>
      </p:pic>
      <p:pic>
        <p:nvPicPr>
          <p:cNvPr id="5" name="Bilde 4"/>
          <p:cNvPicPr>
            <a:picLocks noChangeAspect="1"/>
          </p:cNvPicPr>
          <p:nvPr/>
        </p:nvPicPr>
        <p:blipFill rotWithShape="1">
          <a:blip r:embed="rId4" cstate="print">
            <a:extLst>
              <a:ext uri="{28A0092B-C50C-407E-A947-70E740481C1C}">
                <a14:useLocalDpi xmlns:a14="http://schemas.microsoft.com/office/drawing/2010/main" val="0"/>
              </a:ext>
            </a:extLst>
          </a:blip>
          <a:srcRect l="23783" t="18144" r="28820" b="14564"/>
          <a:stretch/>
        </p:blipFill>
        <p:spPr>
          <a:xfrm>
            <a:off x="9645447" y="1998079"/>
            <a:ext cx="1965361" cy="1860056"/>
          </a:xfrm>
          <a:prstGeom prst="ellipse">
            <a:avLst/>
          </a:prstGeom>
          <a:ln>
            <a:noFill/>
          </a:ln>
          <a:effectLst>
            <a:softEdge rad="112500"/>
          </a:effectLst>
        </p:spPr>
      </p:pic>
      <p:pic>
        <p:nvPicPr>
          <p:cNvPr id="7" name="Bilde 6">
            <a:extLst>
              <a:ext uri="{FF2B5EF4-FFF2-40B4-BE49-F238E27FC236}">
                <a16:creationId xmlns:a16="http://schemas.microsoft.com/office/drawing/2014/main" id="{DA763B38-A40B-430E-886D-C80CE302C8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56465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5400" dirty="0">
                <a:latin typeface="Britannic Bold" panose="020B0903060703020204" pitchFamily="34" charset="0"/>
              </a:rPr>
              <a:t>Fisk</a:t>
            </a:r>
          </a:p>
        </p:txBody>
      </p:sp>
      <p:sp>
        <p:nvSpPr>
          <p:cNvPr id="3" name="Plassholder for innhold 2"/>
          <p:cNvSpPr>
            <a:spLocks noGrp="1"/>
          </p:cNvSpPr>
          <p:nvPr>
            <p:ph idx="1"/>
          </p:nvPr>
        </p:nvSpPr>
        <p:spPr>
          <a:xfrm>
            <a:off x="581193" y="2217863"/>
            <a:ext cx="11029615" cy="2691854"/>
          </a:xfrm>
        </p:spPr>
        <p:txBody>
          <a:bodyPr/>
          <a:lstStyle/>
          <a:p>
            <a:pPr marL="0" indent="0">
              <a:buNone/>
            </a:pPr>
            <a:r>
              <a:rPr lang="nb-NO" sz="2400" b="1" dirty="0"/>
              <a:t>Spis fisk til middag to til tre ganger i uken, bruk også gjerne fisk som pålegg</a:t>
            </a:r>
          </a:p>
          <a:p>
            <a:r>
              <a:rPr lang="nb-NO" sz="2400" dirty="0"/>
              <a:t>Rådet tilsvarer totalt 300-450 gram ren fisk i uken</a:t>
            </a:r>
          </a:p>
          <a:p>
            <a:r>
              <a:rPr lang="nb-NO" sz="2400" dirty="0"/>
              <a:t>Minst 200 gram bør være fet fisk som laks, ørret, makrell eller sild</a:t>
            </a:r>
          </a:p>
          <a:p>
            <a:r>
              <a:rPr lang="nb-NO" sz="2400" dirty="0"/>
              <a:t>Seks påleggsporsjoner med fisk tilsvarer én middagsporsjon</a:t>
            </a:r>
          </a:p>
          <a:p>
            <a:endParaRPr lang="nb-NO" dirty="0"/>
          </a:p>
        </p:txBody>
      </p:sp>
      <p:pic>
        <p:nvPicPr>
          <p:cNvPr id="1026" name="Picture 2" descr="Image result for makrell i toma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34" b="22562"/>
          <a:stretch/>
        </p:blipFill>
        <p:spPr bwMode="auto">
          <a:xfrm>
            <a:off x="9319078" y="5105190"/>
            <a:ext cx="2150804" cy="118087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p:cNvPicPr>
            <a:picLocks noChangeAspect="1"/>
          </p:cNvPicPr>
          <p:nvPr/>
        </p:nvPicPr>
        <p:blipFill rotWithShape="1">
          <a:blip r:embed="rId4" cstate="print">
            <a:extLst>
              <a:ext uri="{28A0092B-C50C-407E-A947-70E740481C1C}">
                <a14:useLocalDpi xmlns:a14="http://schemas.microsoft.com/office/drawing/2010/main" val="0"/>
              </a:ext>
            </a:extLst>
          </a:blip>
          <a:srcRect l="9968" r="9061" b="7238"/>
          <a:stretch/>
        </p:blipFill>
        <p:spPr>
          <a:xfrm>
            <a:off x="581192" y="4913420"/>
            <a:ext cx="1772341" cy="1344835"/>
          </a:xfrm>
          <a:prstGeom prst="rect">
            <a:avLst/>
          </a:prstGeom>
        </p:spPr>
      </p:pic>
      <p:pic>
        <p:nvPicPr>
          <p:cNvPr id="5" name="Bilde 4"/>
          <p:cNvPicPr>
            <a:picLocks noChangeAspect="1"/>
          </p:cNvPicPr>
          <p:nvPr/>
        </p:nvPicPr>
        <p:blipFill rotWithShape="1">
          <a:blip r:embed="rId5" cstate="print">
            <a:extLst>
              <a:ext uri="{28A0092B-C50C-407E-A947-70E740481C1C}">
                <a14:useLocalDpi xmlns:a14="http://schemas.microsoft.com/office/drawing/2010/main" val="0"/>
              </a:ext>
            </a:extLst>
          </a:blip>
          <a:srcRect l="8672" t="35806" r="10961" b="15729"/>
          <a:stretch/>
        </p:blipFill>
        <p:spPr>
          <a:xfrm>
            <a:off x="5910146" y="5049580"/>
            <a:ext cx="2749349" cy="1236480"/>
          </a:xfrm>
          <a:prstGeom prst="rect">
            <a:avLst/>
          </a:prstGeom>
        </p:spPr>
      </p:pic>
      <p:pic>
        <p:nvPicPr>
          <p:cNvPr id="6" name="Bilde 5"/>
          <p:cNvPicPr>
            <a:picLocks noChangeAspect="1"/>
          </p:cNvPicPr>
          <p:nvPr/>
        </p:nvPicPr>
        <p:blipFill rotWithShape="1">
          <a:blip r:embed="rId6" cstate="print">
            <a:extLst>
              <a:ext uri="{28A0092B-C50C-407E-A947-70E740481C1C}">
                <a14:useLocalDpi xmlns:a14="http://schemas.microsoft.com/office/drawing/2010/main" val="0"/>
              </a:ext>
            </a:extLst>
          </a:blip>
          <a:srcRect l="2726" t="18586" r="3436" b="7273"/>
          <a:stretch/>
        </p:blipFill>
        <p:spPr>
          <a:xfrm>
            <a:off x="3013116" y="4932548"/>
            <a:ext cx="2237447" cy="1325707"/>
          </a:xfrm>
          <a:prstGeom prst="rect">
            <a:avLst/>
          </a:prstGeom>
        </p:spPr>
      </p:pic>
      <p:pic>
        <p:nvPicPr>
          <p:cNvPr id="9" name="Bilde 8">
            <a:extLst>
              <a:ext uri="{FF2B5EF4-FFF2-40B4-BE49-F238E27FC236}">
                <a16:creationId xmlns:a16="http://schemas.microsoft.com/office/drawing/2014/main" id="{1269896F-EAD9-412F-8CE4-A55BEBA9E46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19511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5400" dirty="0">
                <a:latin typeface="Britannic Bold" panose="020B0903060703020204" pitchFamily="34" charset="0"/>
              </a:rPr>
              <a:t>Kjøtt og kjøttprodukter</a:t>
            </a:r>
          </a:p>
        </p:txBody>
      </p:sp>
      <p:sp>
        <p:nvSpPr>
          <p:cNvPr id="3" name="Plassholder for innhold 2"/>
          <p:cNvSpPr>
            <a:spLocks noGrp="1"/>
          </p:cNvSpPr>
          <p:nvPr>
            <p:ph idx="1"/>
          </p:nvPr>
        </p:nvSpPr>
        <p:spPr>
          <a:xfrm>
            <a:off x="581192" y="1381491"/>
            <a:ext cx="11029615" cy="3927198"/>
          </a:xfrm>
        </p:spPr>
        <p:txBody>
          <a:bodyPr>
            <a:normAutofit/>
          </a:bodyPr>
          <a:lstStyle/>
          <a:p>
            <a:pPr marL="0" indent="0">
              <a:buNone/>
            </a:pPr>
            <a:endParaRPr lang="nb-NO" sz="2400" dirty="0"/>
          </a:p>
          <a:p>
            <a:r>
              <a:rPr lang="nb-NO" sz="2400" dirty="0"/>
              <a:t>Begrens mengden </a:t>
            </a:r>
            <a:r>
              <a:rPr lang="nb-NO" sz="2400" b="1" dirty="0"/>
              <a:t>rødt</a:t>
            </a:r>
            <a:r>
              <a:rPr lang="nb-NO" sz="2400" dirty="0"/>
              <a:t> og </a:t>
            </a:r>
            <a:r>
              <a:rPr lang="nb-NO" sz="2400" b="1" dirty="0"/>
              <a:t>bearbeidet</a:t>
            </a:r>
            <a:r>
              <a:rPr lang="nb-NO" sz="2400" dirty="0"/>
              <a:t> kjøtt til 500 gram per uke, omtrent to til tre middager og litt kjøttpålegg</a:t>
            </a:r>
          </a:p>
          <a:p>
            <a:r>
              <a:rPr lang="nb-NO" sz="2400" dirty="0"/>
              <a:t>Begrens mengden av bearbeidede kjøttprodukter som bacon og spekepølse</a:t>
            </a:r>
          </a:p>
          <a:p>
            <a:r>
              <a:rPr lang="nb-NO" sz="2400" dirty="0"/>
              <a:t>Begrens mengden av rødt kjøtt som kjøtt fra svin, storfe, sau og geit</a:t>
            </a:r>
          </a:p>
          <a:p>
            <a:r>
              <a:rPr lang="nb-NO" sz="2400" dirty="0"/>
              <a:t>Velg hvitt kjøtt, rent kjøtt og magre kjøttprodukter med lite salt</a:t>
            </a:r>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val="0"/>
              </a:ext>
            </a:extLst>
          </a:blip>
          <a:srcRect l="14904" t="26950" r="15031" b="12065"/>
          <a:stretch/>
        </p:blipFill>
        <p:spPr>
          <a:xfrm>
            <a:off x="6380002" y="5342685"/>
            <a:ext cx="1961660" cy="1130902"/>
          </a:xfrm>
          <a:prstGeom prst="rect">
            <a:avLst/>
          </a:prstGeom>
        </p:spPr>
      </p:pic>
      <p:pic>
        <p:nvPicPr>
          <p:cNvPr id="6" name="Bilde 5"/>
          <p:cNvPicPr>
            <a:picLocks noChangeAspect="1"/>
          </p:cNvPicPr>
          <p:nvPr/>
        </p:nvPicPr>
        <p:blipFill rotWithShape="1">
          <a:blip r:embed="rId4" cstate="print">
            <a:extLst>
              <a:ext uri="{28A0092B-C50C-407E-A947-70E740481C1C}">
                <a14:useLocalDpi xmlns:a14="http://schemas.microsoft.com/office/drawing/2010/main" val="0"/>
              </a:ext>
            </a:extLst>
          </a:blip>
          <a:srcRect l="8128" t="25660" r="8758" b="16730"/>
          <a:stretch/>
        </p:blipFill>
        <p:spPr>
          <a:xfrm>
            <a:off x="9002640" y="5233567"/>
            <a:ext cx="2458240" cy="1165501"/>
          </a:xfrm>
          <a:prstGeom prst="rect">
            <a:avLst/>
          </a:prstGeom>
        </p:spPr>
      </p:pic>
      <p:pic>
        <p:nvPicPr>
          <p:cNvPr id="7" name="Bilde 6"/>
          <p:cNvPicPr>
            <a:picLocks noChangeAspect="1"/>
          </p:cNvPicPr>
          <p:nvPr/>
        </p:nvPicPr>
        <p:blipFill rotWithShape="1">
          <a:blip r:embed="rId5" cstate="print">
            <a:extLst>
              <a:ext uri="{28A0092B-C50C-407E-A947-70E740481C1C}">
                <a14:useLocalDpi xmlns:a14="http://schemas.microsoft.com/office/drawing/2010/main" val="0"/>
              </a:ext>
            </a:extLst>
          </a:blip>
          <a:srcRect l="9229" t="20125" r="6899" b="16478"/>
          <a:stretch/>
        </p:blipFill>
        <p:spPr>
          <a:xfrm>
            <a:off x="581192" y="5321125"/>
            <a:ext cx="2236234" cy="1174023"/>
          </a:xfrm>
          <a:prstGeom prst="rect">
            <a:avLst/>
          </a:prstGeom>
        </p:spPr>
      </p:pic>
      <p:pic>
        <p:nvPicPr>
          <p:cNvPr id="8" name="Bilde 7"/>
          <p:cNvPicPr>
            <a:picLocks noChangeAspect="1"/>
          </p:cNvPicPr>
          <p:nvPr/>
        </p:nvPicPr>
        <p:blipFill rotWithShape="1">
          <a:blip r:embed="rId6" cstate="print">
            <a:extLst>
              <a:ext uri="{28A0092B-C50C-407E-A947-70E740481C1C}">
                <a14:useLocalDpi xmlns:a14="http://schemas.microsoft.com/office/drawing/2010/main" val="0"/>
              </a:ext>
            </a:extLst>
          </a:blip>
          <a:srcRect l="4430" t="9057" r="2072" b="6919"/>
          <a:stretch/>
        </p:blipFill>
        <p:spPr>
          <a:xfrm>
            <a:off x="3712369" y="5342685"/>
            <a:ext cx="1772689" cy="1210794"/>
          </a:xfrm>
          <a:prstGeom prst="rect">
            <a:avLst/>
          </a:prstGeom>
        </p:spPr>
      </p:pic>
      <p:pic>
        <p:nvPicPr>
          <p:cNvPr id="10" name="Bilde 9">
            <a:extLst>
              <a:ext uri="{FF2B5EF4-FFF2-40B4-BE49-F238E27FC236}">
                <a16:creationId xmlns:a16="http://schemas.microsoft.com/office/drawing/2014/main" id="{0016664E-5411-48AC-B0A3-419FB8A5552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22033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8DFF6C-1563-426A-A0D0-8B6C13A922B1}"/>
              </a:ext>
            </a:extLst>
          </p:cNvPr>
          <p:cNvSpPr>
            <a:spLocks noGrp="1"/>
          </p:cNvSpPr>
          <p:nvPr>
            <p:ph type="title"/>
          </p:nvPr>
        </p:nvSpPr>
        <p:spPr/>
        <p:txBody>
          <a:bodyPr>
            <a:normAutofit/>
          </a:bodyPr>
          <a:lstStyle/>
          <a:p>
            <a:r>
              <a:rPr lang="nb-NO" sz="5400" dirty="0">
                <a:latin typeface="Britannic Bold" panose="020B0903060703020204" pitchFamily="34" charset="0"/>
              </a:rPr>
              <a:t>Redusere kjøttforbruket</a:t>
            </a:r>
          </a:p>
        </p:txBody>
      </p:sp>
      <p:sp>
        <p:nvSpPr>
          <p:cNvPr id="3" name="Plassholder for innhold 2">
            <a:extLst>
              <a:ext uri="{FF2B5EF4-FFF2-40B4-BE49-F238E27FC236}">
                <a16:creationId xmlns:a16="http://schemas.microsoft.com/office/drawing/2014/main" id="{C346760B-74EF-4424-BB99-3C12FBB142C2}"/>
              </a:ext>
            </a:extLst>
          </p:cNvPr>
          <p:cNvSpPr>
            <a:spLocks noGrp="1"/>
          </p:cNvSpPr>
          <p:nvPr>
            <p:ph idx="1"/>
          </p:nvPr>
        </p:nvSpPr>
        <p:spPr>
          <a:xfrm>
            <a:off x="581192" y="2193575"/>
            <a:ext cx="11029615" cy="4468955"/>
          </a:xfrm>
        </p:spPr>
        <p:txBody>
          <a:bodyPr>
            <a:normAutofit/>
          </a:bodyPr>
          <a:lstStyle/>
          <a:p>
            <a:pPr marL="0" indent="0">
              <a:buNone/>
            </a:pPr>
            <a:r>
              <a:rPr lang="nb-NO" sz="2200" b="1" dirty="0"/>
              <a:t>Hvordan spise mindre kjøtt?</a:t>
            </a:r>
          </a:p>
          <a:p>
            <a:r>
              <a:rPr lang="nb-NO" sz="2200" dirty="0"/>
              <a:t>Erstatte litt/alt kjøtt med belgvekster som bønner, linser og kikerter</a:t>
            </a:r>
          </a:p>
          <a:p>
            <a:pPr marL="0" indent="0">
              <a:buNone/>
            </a:pPr>
            <a:endParaRPr lang="nb-NO" sz="2200" dirty="0"/>
          </a:p>
          <a:p>
            <a:pPr marL="0" indent="0">
              <a:buNone/>
            </a:pPr>
            <a:r>
              <a:rPr lang="nb-NO" sz="2200" b="1" dirty="0"/>
              <a:t>Praktiske tips</a:t>
            </a:r>
          </a:p>
          <a:p>
            <a:r>
              <a:rPr lang="nb-NO" sz="2200" dirty="0"/>
              <a:t>Tørre belgvekster er billigst, men de i lake krever mindre forberedelse</a:t>
            </a:r>
          </a:p>
          <a:p>
            <a:r>
              <a:rPr lang="nb-NO" sz="2200" dirty="0"/>
              <a:t>Belgvekster passer i supper, gryter, salater, taco, wok og </a:t>
            </a:r>
            <a:r>
              <a:rPr lang="nb-NO" sz="2200" dirty="0" err="1"/>
              <a:t>wraps</a:t>
            </a:r>
            <a:endParaRPr lang="nb-NO" sz="2200" dirty="0"/>
          </a:p>
          <a:p>
            <a:r>
              <a:rPr lang="nb-NO" sz="2200" dirty="0"/>
              <a:t>Start med å bruke 50/50 kjøttdeig og bønner i tacoen</a:t>
            </a:r>
          </a:p>
          <a:p>
            <a:r>
              <a:rPr lang="nb-NO" sz="2200" dirty="0"/>
              <a:t>Innfør kjøttfri mandag!</a:t>
            </a:r>
          </a:p>
        </p:txBody>
      </p:sp>
      <p:pic>
        <p:nvPicPr>
          <p:cNvPr id="4" name="Bilde 3">
            <a:extLst>
              <a:ext uri="{FF2B5EF4-FFF2-40B4-BE49-F238E27FC236}">
                <a16:creationId xmlns:a16="http://schemas.microsoft.com/office/drawing/2014/main" id="{7DFFC5EB-D035-45A5-90AB-E226B759137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19280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875E1B-2735-4EEF-BFB3-3AE4C8B776D5}"/>
              </a:ext>
            </a:extLst>
          </p:cNvPr>
          <p:cNvSpPr>
            <a:spLocks noGrp="1"/>
          </p:cNvSpPr>
          <p:nvPr>
            <p:ph type="title"/>
          </p:nvPr>
        </p:nvSpPr>
        <p:spPr/>
        <p:txBody>
          <a:bodyPr>
            <a:normAutofit/>
          </a:bodyPr>
          <a:lstStyle/>
          <a:p>
            <a:r>
              <a:rPr lang="nb-NO" sz="5400" dirty="0">
                <a:latin typeface="Britannic Bold" panose="020B0903060703020204" pitchFamily="34" charset="0"/>
              </a:rPr>
              <a:t>Redusere kjøttforbruket</a:t>
            </a:r>
          </a:p>
        </p:txBody>
      </p:sp>
      <p:sp>
        <p:nvSpPr>
          <p:cNvPr id="3" name="Plassholder for innhold 2">
            <a:extLst>
              <a:ext uri="{FF2B5EF4-FFF2-40B4-BE49-F238E27FC236}">
                <a16:creationId xmlns:a16="http://schemas.microsoft.com/office/drawing/2014/main" id="{01329496-8788-4705-8467-18C6F7A5E129}"/>
              </a:ext>
            </a:extLst>
          </p:cNvPr>
          <p:cNvSpPr>
            <a:spLocks noGrp="1"/>
          </p:cNvSpPr>
          <p:nvPr>
            <p:ph idx="1"/>
          </p:nvPr>
        </p:nvSpPr>
        <p:spPr>
          <a:xfrm>
            <a:off x="581192" y="2324875"/>
            <a:ext cx="11029615" cy="3678303"/>
          </a:xfrm>
        </p:spPr>
        <p:txBody>
          <a:bodyPr/>
          <a:lstStyle/>
          <a:p>
            <a:pPr marL="0" indent="0">
              <a:buNone/>
            </a:pPr>
            <a:r>
              <a:rPr lang="nb-NO" sz="2400" b="1" dirty="0"/>
              <a:t>Hvorfor spise mindre kjøtt?</a:t>
            </a:r>
          </a:p>
          <a:p>
            <a:r>
              <a:rPr lang="nb-NO" sz="2400" dirty="0"/>
              <a:t>Kjøttfri mat er bra for kroppen, dyrene og planeten</a:t>
            </a:r>
          </a:p>
          <a:p>
            <a:r>
              <a:rPr lang="nb-NO" sz="2400" dirty="0"/>
              <a:t>Egg, grønnsaker og belgvekster er billigere enn kjøtt</a:t>
            </a:r>
          </a:p>
          <a:p>
            <a:r>
              <a:rPr lang="nb-NO" sz="2400" dirty="0"/>
              <a:t>Belgvekster er rikt på protein, fiber, vitaminer og mineraler</a:t>
            </a:r>
          </a:p>
          <a:p>
            <a:r>
              <a:rPr lang="nb-NO" sz="2400" dirty="0"/>
              <a:t>Å spise vegetarmat gjør det lettere å spise 5 om dagen</a:t>
            </a:r>
          </a:p>
        </p:txBody>
      </p:sp>
      <p:pic>
        <p:nvPicPr>
          <p:cNvPr id="4" name="Bilde 3">
            <a:extLst>
              <a:ext uri="{FF2B5EF4-FFF2-40B4-BE49-F238E27FC236}">
                <a16:creationId xmlns:a16="http://schemas.microsoft.com/office/drawing/2014/main" id="{6306DB38-CB57-4CCE-91FD-325ECB8CE9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61100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DF9EB4-E106-4780-84AB-02A4A14B8855}"/>
              </a:ext>
            </a:extLst>
          </p:cNvPr>
          <p:cNvSpPr>
            <a:spLocks noGrp="1"/>
          </p:cNvSpPr>
          <p:nvPr>
            <p:ph type="title"/>
          </p:nvPr>
        </p:nvSpPr>
        <p:spPr/>
        <p:txBody>
          <a:bodyPr>
            <a:normAutofit/>
          </a:bodyPr>
          <a:lstStyle/>
          <a:p>
            <a:r>
              <a:rPr lang="nb-NO" sz="5400" dirty="0">
                <a:latin typeface="Britannic Bold" panose="020B0903060703020204" pitchFamily="34" charset="0"/>
              </a:rPr>
              <a:t>Redusere kjøttforbruket</a:t>
            </a:r>
          </a:p>
        </p:txBody>
      </p:sp>
      <p:pic>
        <p:nvPicPr>
          <p:cNvPr id="5" name="Bilde 4">
            <a:extLst>
              <a:ext uri="{FF2B5EF4-FFF2-40B4-BE49-F238E27FC236}">
                <a16:creationId xmlns:a16="http://schemas.microsoft.com/office/drawing/2014/main" id="{74A20BBE-1528-4ACD-91BF-FFC01520AC11}"/>
              </a:ext>
            </a:extLst>
          </p:cNvPr>
          <p:cNvPicPr>
            <a:picLocks noChangeAspect="1"/>
          </p:cNvPicPr>
          <p:nvPr/>
        </p:nvPicPr>
        <p:blipFill rotWithShape="1">
          <a:blip r:embed="rId3"/>
          <a:srcRect l="32237" t="19365" r="33553" b="46199"/>
          <a:stretch/>
        </p:blipFill>
        <p:spPr>
          <a:xfrm>
            <a:off x="241336" y="2566056"/>
            <a:ext cx="5974080" cy="3380920"/>
          </a:xfrm>
          <a:prstGeom prst="rect">
            <a:avLst/>
          </a:prstGeom>
          <a:ln>
            <a:solidFill>
              <a:schemeClr val="tx1"/>
            </a:solidFill>
          </a:ln>
        </p:spPr>
      </p:pic>
      <p:pic>
        <p:nvPicPr>
          <p:cNvPr id="6" name="Bilde 5">
            <a:extLst>
              <a:ext uri="{FF2B5EF4-FFF2-40B4-BE49-F238E27FC236}">
                <a16:creationId xmlns:a16="http://schemas.microsoft.com/office/drawing/2014/main" id="{C9EDEFC2-2B55-4A99-9E43-A310BB59C261}"/>
              </a:ext>
            </a:extLst>
          </p:cNvPr>
          <p:cNvPicPr>
            <a:picLocks noChangeAspect="1"/>
          </p:cNvPicPr>
          <p:nvPr/>
        </p:nvPicPr>
        <p:blipFill rotWithShape="1">
          <a:blip r:embed="rId4"/>
          <a:srcRect l="32368" t="19166" r="33684" b="41049"/>
          <a:stretch/>
        </p:blipFill>
        <p:spPr>
          <a:xfrm>
            <a:off x="6338901" y="2566056"/>
            <a:ext cx="5580383" cy="3380920"/>
          </a:xfrm>
          <a:prstGeom prst="rect">
            <a:avLst/>
          </a:prstGeom>
          <a:ln>
            <a:solidFill>
              <a:schemeClr val="tx1"/>
            </a:solidFill>
          </a:ln>
        </p:spPr>
      </p:pic>
      <p:sp>
        <p:nvSpPr>
          <p:cNvPr id="10" name="Plassholder for innhold 9">
            <a:extLst>
              <a:ext uri="{FF2B5EF4-FFF2-40B4-BE49-F238E27FC236}">
                <a16:creationId xmlns:a16="http://schemas.microsoft.com/office/drawing/2014/main" id="{EA596EB0-4CE6-45AE-9C71-786FFC59C746}"/>
              </a:ext>
            </a:extLst>
          </p:cNvPr>
          <p:cNvSpPr>
            <a:spLocks noGrp="1"/>
          </p:cNvSpPr>
          <p:nvPr>
            <p:ph idx="1"/>
          </p:nvPr>
        </p:nvSpPr>
        <p:spPr>
          <a:xfrm>
            <a:off x="0" y="6345867"/>
            <a:ext cx="3638550" cy="512133"/>
          </a:xfrm>
        </p:spPr>
        <p:txBody>
          <a:bodyPr>
            <a:normAutofit fontScale="92500"/>
          </a:bodyPr>
          <a:lstStyle/>
          <a:p>
            <a:pPr marL="0" indent="0">
              <a:buNone/>
            </a:pPr>
            <a:r>
              <a:rPr lang="nb-NO" dirty="0"/>
              <a:t>Hentet fra </a:t>
            </a:r>
            <a:r>
              <a:rPr lang="nb-NO" dirty="0">
                <a:hlinkClick r:id="rId5"/>
              </a:rPr>
              <a:t>www.kolonial.no</a:t>
            </a:r>
            <a:r>
              <a:rPr lang="nb-NO" dirty="0"/>
              <a:t> mai 2018</a:t>
            </a:r>
          </a:p>
        </p:txBody>
      </p:sp>
      <p:pic>
        <p:nvPicPr>
          <p:cNvPr id="11" name="Bilde 10">
            <a:extLst>
              <a:ext uri="{FF2B5EF4-FFF2-40B4-BE49-F238E27FC236}">
                <a16:creationId xmlns:a16="http://schemas.microsoft.com/office/drawing/2014/main" id="{47F46FC5-AEF4-4962-9AA4-0FA9BA2F5C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1314360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85A3299A-265A-4823-A29F-2842F4BF91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8509" y="4041511"/>
            <a:ext cx="2933491" cy="2358705"/>
          </a:xfrm>
          <a:prstGeom prst="rect">
            <a:avLst/>
          </a:prstGeom>
        </p:spPr>
      </p:pic>
      <p:pic>
        <p:nvPicPr>
          <p:cNvPr id="12" name="Bilde 11">
            <a:extLst>
              <a:ext uri="{FF2B5EF4-FFF2-40B4-BE49-F238E27FC236}">
                <a16:creationId xmlns:a16="http://schemas.microsoft.com/office/drawing/2014/main" id="{0BC69762-241C-42A7-99DB-81549AAAF3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83102" y="1903065"/>
            <a:ext cx="1380592" cy="2036271"/>
          </a:xfrm>
          <a:prstGeom prst="rect">
            <a:avLst/>
          </a:prstGeom>
        </p:spPr>
      </p:pic>
      <p:sp>
        <p:nvSpPr>
          <p:cNvPr id="2" name="Tittel 1"/>
          <p:cNvSpPr>
            <a:spLocks noGrp="1"/>
          </p:cNvSpPr>
          <p:nvPr>
            <p:ph type="title"/>
          </p:nvPr>
        </p:nvSpPr>
        <p:spPr/>
        <p:txBody>
          <a:bodyPr>
            <a:normAutofit/>
          </a:bodyPr>
          <a:lstStyle/>
          <a:p>
            <a:r>
              <a:rPr lang="nb-NO" sz="5400" dirty="0">
                <a:latin typeface="Britannic Bold" panose="020B0903060703020204" pitchFamily="34" charset="0"/>
              </a:rPr>
              <a:t>Meieriprodukter</a:t>
            </a:r>
          </a:p>
        </p:txBody>
      </p:sp>
      <p:sp>
        <p:nvSpPr>
          <p:cNvPr id="3" name="Plassholder for innhold 2"/>
          <p:cNvSpPr>
            <a:spLocks noGrp="1"/>
          </p:cNvSpPr>
          <p:nvPr>
            <p:ph idx="1"/>
          </p:nvPr>
        </p:nvSpPr>
        <p:spPr>
          <a:xfrm>
            <a:off x="581192" y="2921200"/>
            <a:ext cx="9417573" cy="3118653"/>
          </a:xfrm>
        </p:spPr>
        <p:txBody>
          <a:bodyPr>
            <a:normAutofit/>
          </a:bodyPr>
          <a:lstStyle/>
          <a:p>
            <a:pPr marL="0" indent="0">
              <a:buNone/>
            </a:pPr>
            <a:r>
              <a:rPr lang="nb-NO" sz="2400" b="1" dirty="0"/>
              <a:t>La magre meieriprodukter være en del av det daglige kostholdet</a:t>
            </a:r>
          </a:p>
          <a:p>
            <a:r>
              <a:rPr lang="nb-NO" sz="2400" dirty="0"/>
              <a:t>Begrens bruken av meieriprodukter med mye mettet fett, som helmelk, fløte, fet ost og smør</a:t>
            </a:r>
          </a:p>
          <a:p>
            <a:r>
              <a:rPr lang="nb-NO" sz="2400" dirty="0"/>
              <a:t>Velg meieriprodukter med lite fett, salt og lite tilsatt sukker (nøkkelhullet)</a:t>
            </a:r>
          </a:p>
          <a:p>
            <a:endParaRPr lang="nb-NO" dirty="0"/>
          </a:p>
        </p:txBody>
      </p:sp>
      <p:pic>
        <p:nvPicPr>
          <p:cNvPr id="7" name="Bilde 6">
            <a:extLst>
              <a:ext uri="{FF2B5EF4-FFF2-40B4-BE49-F238E27FC236}">
                <a16:creationId xmlns:a16="http://schemas.microsoft.com/office/drawing/2014/main" id="{52879BE0-CB32-405F-B43E-524FA4A4DB0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96038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83F1FFD-1AA8-4EC2-97B9-FEC7564F48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FF0F8A7-C9E3-49D9-A67E-09FF582C78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48" name="Group 47">
            <a:extLst>
              <a:ext uri="{FF2B5EF4-FFF2-40B4-BE49-F238E27FC236}">
                <a16:creationId xmlns:a16="http://schemas.microsoft.com/office/drawing/2014/main" id="{A4274C20-A98B-4AC3-B16A-B7F41CB582D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9" name="Rectangle 48">
              <a:extLst>
                <a:ext uri="{FF2B5EF4-FFF2-40B4-BE49-F238E27FC236}">
                  <a16:creationId xmlns:a16="http://schemas.microsoft.com/office/drawing/2014/main" id="{43ECC69B-2243-424A-8237-CF490F8B06C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6D2EA3B9-3D17-4510-8464-E74F67267C00}"/>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AA5DFA43-F31D-4C31-8826-6B40A21CF9AD}"/>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tel 1">
            <a:extLst>
              <a:ext uri="{FF2B5EF4-FFF2-40B4-BE49-F238E27FC236}">
                <a16:creationId xmlns:a16="http://schemas.microsoft.com/office/drawing/2014/main" id="{8FD4B45D-66B5-4EF6-AA1B-A24408F99F8B}"/>
              </a:ext>
            </a:extLst>
          </p:cNvPr>
          <p:cNvSpPr>
            <a:spLocks noGrp="1"/>
          </p:cNvSpPr>
          <p:nvPr>
            <p:ph type="ctrTitle"/>
          </p:nvPr>
        </p:nvSpPr>
        <p:spPr>
          <a:xfrm>
            <a:off x="8353019" y="2354580"/>
            <a:ext cx="3081576" cy="2148840"/>
          </a:xfrm>
        </p:spPr>
        <p:txBody>
          <a:bodyPr>
            <a:normAutofit/>
          </a:bodyPr>
          <a:lstStyle/>
          <a:p>
            <a:pPr algn="ctr"/>
            <a:r>
              <a:rPr lang="nb-NO" dirty="0">
                <a:solidFill>
                  <a:schemeClr val="bg1"/>
                </a:solidFill>
                <a:latin typeface="Britannic Bold" panose="020B0903060703020204" pitchFamily="34" charset="0"/>
              </a:rPr>
              <a:t>Bra, billig og digg mat for ungdom</a:t>
            </a:r>
          </a:p>
        </p:txBody>
      </p:sp>
      <p:pic>
        <p:nvPicPr>
          <p:cNvPr id="6" name="Bilde 5">
            <a:extLst>
              <a:ext uri="{FF2B5EF4-FFF2-40B4-BE49-F238E27FC236}">
                <a16:creationId xmlns:a16="http://schemas.microsoft.com/office/drawing/2014/main" id="{966171AA-9A39-46F1-8D76-6908618B3DFE}"/>
              </a:ext>
            </a:extLst>
          </p:cNvPr>
          <p:cNvPicPr>
            <a:picLocks noChangeAspect="1"/>
          </p:cNvPicPr>
          <p:nvPr/>
        </p:nvPicPr>
        <p:blipFill rotWithShape="1">
          <a:blip r:embed="rId3">
            <a:extLst>
              <a:ext uri="{28A0092B-C50C-407E-A947-70E740481C1C}">
                <a14:useLocalDpi xmlns:a14="http://schemas.microsoft.com/office/drawing/2010/main" val="0"/>
              </a:ext>
            </a:extLst>
          </a:blip>
          <a:srcRect l="2231" t="23919" r="987" b="29035"/>
          <a:stretch/>
        </p:blipFill>
        <p:spPr>
          <a:xfrm>
            <a:off x="808911" y="1760220"/>
            <a:ext cx="6865838" cy="3337560"/>
          </a:xfrm>
          <a:prstGeom prst="rect">
            <a:avLst/>
          </a:prstGeom>
        </p:spPr>
      </p:pic>
    </p:spTree>
    <p:extLst>
      <p:ext uri="{BB962C8B-B14F-4D97-AF65-F5344CB8AC3E}">
        <p14:creationId xmlns:p14="http://schemas.microsoft.com/office/powerpoint/2010/main" val="270302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print">
            <a:extLst>
              <a:ext uri="{28A0092B-C50C-407E-A947-70E740481C1C}">
                <a14:useLocalDpi xmlns:a14="http://schemas.microsoft.com/office/drawing/2010/main" val="0"/>
              </a:ext>
            </a:extLst>
          </a:blip>
          <a:srcRect l="8888" t="24567"/>
          <a:stretch/>
        </p:blipFill>
        <p:spPr>
          <a:xfrm>
            <a:off x="9690498" y="2098122"/>
            <a:ext cx="2226212" cy="2251493"/>
          </a:xfrm>
          <a:prstGeom prst="rect">
            <a:avLst/>
          </a:prstGeom>
        </p:spPr>
      </p:pic>
      <p:pic>
        <p:nvPicPr>
          <p:cNvPr id="4" name="Bilde 3"/>
          <p:cNvPicPr>
            <a:picLocks noChangeAspect="1"/>
          </p:cNvPicPr>
          <p:nvPr/>
        </p:nvPicPr>
        <p:blipFill rotWithShape="1">
          <a:blip r:embed="rId4" cstate="print">
            <a:extLst>
              <a:ext uri="{28A0092B-C50C-407E-A947-70E740481C1C}">
                <a14:useLocalDpi xmlns:a14="http://schemas.microsoft.com/office/drawing/2010/main" val="0"/>
              </a:ext>
            </a:extLst>
          </a:blip>
          <a:srcRect l="19573" t="9873" r="5090" b="6835"/>
          <a:stretch/>
        </p:blipFill>
        <p:spPr>
          <a:xfrm>
            <a:off x="8981978" y="4462148"/>
            <a:ext cx="3210022" cy="2378598"/>
          </a:xfrm>
          <a:prstGeom prst="rect">
            <a:avLst/>
          </a:prstGeom>
        </p:spPr>
      </p:pic>
      <p:sp>
        <p:nvSpPr>
          <p:cNvPr id="2" name="Tittel 1"/>
          <p:cNvSpPr>
            <a:spLocks noGrp="1"/>
          </p:cNvSpPr>
          <p:nvPr>
            <p:ph type="title"/>
          </p:nvPr>
        </p:nvSpPr>
        <p:spPr/>
        <p:txBody>
          <a:bodyPr>
            <a:normAutofit/>
          </a:bodyPr>
          <a:lstStyle/>
          <a:p>
            <a:r>
              <a:rPr lang="nb-NO" sz="5400" dirty="0">
                <a:latin typeface="Britannic Bold" panose="020B0903060703020204" pitchFamily="34" charset="0"/>
              </a:rPr>
              <a:t>Matoljer, margarin og smør</a:t>
            </a:r>
          </a:p>
        </p:txBody>
      </p:sp>
      <p:sp>
        <p:nvSpPr>
          <p:cNvPr id="3" name="Plassholder for innhold 2"/>
          <p:cNvSpPr>
            <a:spLocks noGrp="1"/>
          </p:cNvSpPr>
          <p:nvPr>
            <p:ph idx="1"/>
          </p:nvPr>
        </p:nvSpPr>
        <p:spPr>
          <a:xfrm>
            <a:off x="581192" y="2098122"/>
            <a:ext cx="8400786" cy="3678209"/>
          </a:xfrm>
        </p:spPr>
        <p:txBody>
          <a:bodyPr>
            <a:normAutofit/>
          </a:bodyPr>
          <a:lstStyle/>
          <a:p>
            <a:pPr marL="0" indent="0">
              <a:buNone/>
            </a:pPr>
            <a:r>
              <a:rPr lang="nb-NO" sz="2400" b="1" dirty="0"/>
              <a:t>Velg matoljer, flytende margarin og myk margarin, fremfor hard margarin og smør</a:t>
            </a:r>
          </a:p>
          <a:p>
            <a:r>
              <a:rPr lang="nb-NO" sz="2400" dirty="0"/>
              <a:t>Bytt ut matvarer som har mye mettet fett med matvarer med mer umettet fett</a:t>
            </a:r>
          </a:p>
          <a:p>
            <a:r>
              <a:rPr lang="nb-NO" sz="2400" dirty="0"/>
              <a:t>En tommelfingerregel er at jo mykere margarin og smør er ved </a:t>
            </a:r>
            <a:r>
              <a:rPr lang="nb-NO" sz="2400" dirty="0" err="1"/>
              <a:t>kjøleskapstemperatur</a:t>
            </a:r>
            <a:r>
              <a:rPr lang="nb-NO" sz="2400" dirty="0"/>
              <a:t>, desto mer umettet fett inneholder de</a:t>
            </a:r>
          </a:p>
        </p:txBody>
      </p:sp>
      <p:pic>
        <p:nvPicPr>
          <p:cNvPr id="8" name="Bilde 7">
            <a:extLst>
              <a:ext uri="{FF2B5EF4-FFF2-40B4-BE49-F238E27FC236}">
                <a16:creationId xmlns:a16="http://schemas.microsoft.com/office/drawing/2014/main" id="{91D42BC6-5050-400D-916F-08F622B2433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168" y="6449808"/>
            <a:ext cx="3044228" cy="390938"/>
          </a:xfrm>
          <a:prstGeom prst="rect">
            <a:avLst/>
          </a:prstGeom>
        </p:spPr>
      </p:pic>
    </p:spTree>
    <p:extLst>
      <p:ext uri="{BB962C8B-B14F-4D97-AF65-F5344CB8AC3E}">
        <p14:creationId xmlns:p14="http://schemas.microsoft.com/office/powerpoint/2010/main" val="10897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6BDDC52-6F00-4E0B-9288-A7EFFD5ED2D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013" t="7922" r="19084" b="5507"/>
          <a:stretch/>
        </p:blipFill>
        <p:spPr>
          <a:xfrm>
            <a:off x="9141262" y="4183380"/>
            <a:ext cx="3050738" cy="2674620"/>
          </a:xfrm>
          <a:prstGeom prst="rect">
            <a:avLst/>
          </a:prstGeom>
        </p:spPr>
      </p:pic>
      <p:sp>
        <p:nvSpPr>
          <p:cNvPr id="2" name="Tittel 1">
            <a:extLst>
              <a:ext uri="{FF2B5EF4-FFF2-40B4-BE49-F238E27FC236}">
                <a16:creationId xmlns:a16="http://schemas.microsoft.com/office/drawing/2014/main" id="{42A6A8C5-EF4B-4ECB-BD21-76290D10BD8A}"/>
              </a:ext>
            </a:extLst>
          </p:cNvPr>
          <p:cNvSpPr>
            <a:spLocks noGrp="1"/>
          </p:cNvSpPr>
          <p:nvPr>
            <p:ph type="title"/>
          </p:nvPr>
        </p:nvSpPr>
        <p:spPr/>
        <p:txBody>
          <a:bodyPr>
            <a:normAutofit/>
          </a:bodyPr>
          <a:lstStyle/>
          <a:p>
            <a:r>
              <a:rPr lang="nb-NO" sz="5400" dirty="0">
                <a:latin typeface="Britannic Bold" panose="020B0903060703020204" pitchFamily="34" charset="0"/>
              </a:rPr>
              <a:t>Salt</a:t>
            </a:r>
          </a:p>
        </p:txBody>
      </p:sp>
      <p:sp>
        <p:nvSpPr>
          <p:cNvPr id="3" name="Plassholder for innhold 2">
            <a:extLst>
              <a:ext uri="{FF2B5EF4-FFF2-40B4-BE49-F238E27FC236}">
                <a16:creationId xmlns:a16="http://schemas.microsoft.com/office/drawing/2014/main" id="{559C7110-00BD-4040-BE86-B0221A197699}"/>
              </a:ext>
            </a:extLst>
          </p:cNvPr>
          <p:cNvSpPr>
            <a:spLocks noGrp="1"/>
          </p:cNvSpPr>
          <p:nvPr>
            <p:ph idx="1"/>
          </p:nvPr>
        </p:nvSpPr>
        <p:spPr>
          <a:xfrm>
            <a:off x="581192" y="1864654"/>
            <a:ext cx="11417519" cy="4307546"/>
          </a:xfrm>
        </p:spPr>
        <p:txBody>
          <a:bodyPr>
            <a:normAutofit/>
          </a:bodyPr>
          <a:lstStyle/>
          <a:p>
            <a:pPr marL="0" indent="0">
              <a:buNone/>
            </a:pPr>
            <a:r>
              <a:rPr lang="nb-NO" sz="2400" b="1" dirty="0"/>
              <a:t>Velg matvarer med lite salt, og begrens bruken av salt i matlaging og på maten</a:t>
            </a:r>
          </a:p>
          <a:p>
            <a:r>
              <a:rPr lang="nb-NO" sz="2400" dirty="0"/>
              <a:t> Vi spiser dobbelt så mye salt som anbefalt</a:t>
            </a:r>
          </a:p>
          <a:p>
            <a:r>
              <a:rPr lang="nb-NO" sz="2400" dirty="0"/>
              <a:t>Bearbeidede matvarer bidrar i snitt med 70-80 prosent av saltinntaket, </a:t>
            </a:r>
            <a:br>
              <a:rPr lang="nb-NO" sz="2400" dirty="0"/>
            </a:br>
            <a:r>
              <a:rPr lang="nb-NO" sz="2400" dirty="0"/>
              <a:t>velg derfor matvarer og ferdigretter med lavt saltinnhold</a:t>
            </a:r>
          </a:p>
          <a:p>
            <a:r>
              <a:rPr lang="nb-NO" sz="2400" dirty="0"/>
              <a:t>Salt er en vanesak. Om du gradvis reduserer saltmengden, vil du etter </a:t>
            </a:r>
            <a:br>
              <a:rPr lang="nb-NO" sz="2400" dirty="0"/>
            </a:br>
            <a:r>
              <a:rPr lang="nb-NO" sz="2400" dirty="0"/>
              <a:t>hvert oppleve mindre behov for saltsmak i maten du spiser</a:t>
            </a:r>
          </a:p>
        </p:txBody>
      </p:sp>
      <p:pic>
        <p:nvPicPr>
          <p:cNvPr id="7" name="Bilde 6">
            <a:extLst>
              <a:ext uri="{FF2B5EF4-FFF2-40B4-BE49-F238E27FC236}">
                <a16:creationId xmlns:a16="http://schemas.microsoft.com/office/drawing/2014/main" id="{86CFEDD1-534E-4C8F-8ED2-BD160AFD411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098" y="6470082"/>
            <a:ext cx="3044228" cy="390938"/>
          </a:xfrm>
          <a:prstGeom prst="rect">
            <a:avLst/>
          </a:prstGeom>
        </p:spPr>
      </p:pic>
    </p:spTree>
    <p:extLst>
      <p:ext uri="{BB962C8B-B14F-4D97-AF65-F5344CB8AC3E}">
        <p14:creationId xmlns:p14="http://schemas.microsoft.com/office/powerpoint/2010/main" val="394414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E7519F9-8615-48B8-B666-2E6C2723466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013" t="7922" r="19084" b="5507"/>
          <a:stretch/>
        </p:blipFill>
        <p:spPr>
          <a:xfrm>
            <a:off x="9141262" y="4183380"/>
            <a:ext cx="3050738" cy="2674620"/>
          </a:xfrm>
          <a:prstGeom prst="rect">
            <a:avLst/>
          </a:prstGeom>
        </p:spPr>
      </p:pic>
      <p:sp>
        <p:nvSpPr>
          <p:cNvPr id="2" name="Tittel 1">
            <a:extLst>
              <a:ext uri="{FF2B5EF4-FFF2-40B4-BE49-F238E27FC236}">
                <a16:creationId xmlns:a16="http://schemas.microsoft.com/office/drawing/2014/main" id="{89C783DE-51DA-4689-BA18-9B1A14665FC8}"/>
              </a:ext>
            </a:extLst>
          </p:cNvPr>
          <p:cNvSpPr>
            <a:spLocks noGrp="1"/>
          </p:cNvSpPr>
          <p:nvPr>
            <p:ph type="title"/>
          </p:nvPr>
        </p:nvSpPr>
        <p:spPr/>
        <p:txBody>
          <a:bodyPr/>
          <a:lstStyle/>
          <a:p>
            <a:r>
              <a:rPr lang="nb-NO" sz="5400" dirty="0">
                <a:latin typeface="Britannic Bold" panose="020B0903060703020204" pitchFamily="34" charset="0"/>
              </a:rPr>
              <a:t>Salt</a:t>
            </a:r>
            <a:endParaRPr lang="nb-NO" dirty="0">
              <a:latin typeface="Britannic Bold" panose="020B0903060703020204" pitchFamily="34" charset="0"/>
            </a:endParaRPr>
          </a:p>
        </p:txBody>
      </p:sp>
      <p:sp>
        <p:nvSpPr>
          <p:cNvPr id="3" name="Plassholder for innhold 2">
            <a:extLst>
              <a:ext uri="{FF2B5EF4-FFF2-40B4-BE49-F238E27FC236}">
                <a16:creationId xmlns:a16="http://schemas.microsoft.com/office/drawing/2014/main" id="{646267DE-5F96-4D05-AC30-39BF10994444}"/>
              </a:ext>
            </a:extLst>
          </p:cNvPr>
          <p:cNvSpPr>
            <a:spLocks noGrp="1"/>
          </p:cNvSpPr>
          <p:nvPr>
            <p:ph idx="1"/>
          </p:nvPr>
        </p:nvSpPr>
        <p:spPr>
          <a:xfrm>
            <a:off x="581192" y="2180496"/>
            <a:ext cx="11029615" cy="4014564"/>
          </a:xfrm>
        </p:spPr>
        <p:txBody>
          <a:bodyPr>
            <a:normAutofit/>
          </a:bodyPr>
          <a:lstStyle/>
          <a:p>
            <a:pPr marL="0" indent="0">
              <a:buNone/>
            </a:pPr>
            <a:r>
              <a:rPr lang="nb-NO" sz="2400" b="1" dirty="0"/>
              <a:t>Små grep for mindre salt</a:t>
            </a:r>
          </a:p>
          <a:p>
            <a:pPr marL="342900" indent="-342900">
              <a:buFont typeface="+mj-lt"/>
              <a:buAutoNum type="arabicPeriod"/>
            </a:pPr>
            <a:r>
              <a:rPr lang="nb-NO" sz="2400" dirty="0"/>
              <a:t>Velg matvarer og retter med nøkkelhullet, disse inneholder mindre salt enn andre matvarer av samme type</a:t>
            </a:r>
          </a:p>
          <a:p>
            <a:pPr marL="342900" indent="-342900">
              <a:buFont typeface="+mj-lt"/>
              <a:buAutoNum type="arabicPeriod"/>
            </a:pPr>
            <a:r>
              <a:rPr lang="nb-NO" sz="2400" dirty="0"/>
              <a:t>Ved å lage maten fra bunnen av har du mer kontroll på saltinnholdet i maten</a:t>
            </a:r>
          </a:p>
          <a:p>
            <a:pPr marL="342900" indent="-342900">
              <a:buFont typeface="+mj-lt"/>
              <a:buAutoNum type="arabicPeriod"/>
            </a:pPr>
            <a:r>
              <a:rPr lang="nb-NO" sz="2400" dirty="0"/>
              <a:t>Erstatt salt med krydder, urter og grønnsaker med mye smak</a:t>
            </a:r>
          </a:p>
          <a:p>
            <a:pPr lvl="1">
              <a:buFont typeface="Arial" panose="020B0604020202020204" pitchFamily="34" charset="0"/>
              <a:buChar char="•"/>
            </a:pPr>
            <a:r>
              <a:rPr lang="nb-NO" sz="2200" dirty="0"/>
              <a:t>For eksempel pepper, oregano, basilikum, løk, hvitløk, chili og sitron</a:t>
            </a:r>
          </a:p>
          <a:p>
            <a:pPr marL="342900" indent="-342900">
              <a:buFont typeface="+mj-lt"/>
              <a:buAutoNum type="arabicPeriod"/>
            </a:pPr>
            <a:r>
              <a:rPr lang="nb-NO" sz="2400" dirty="0"/>
              <a:t>Smak på maten før du salter</a:t>
            </a:r>
          </a:p>
        </p:txBody>
      </p:sp>
      <p:pic>
        <p:nvPicPr>
          <p:cNvPr id="6" name="Bilde 5">
            <a:extLst>
              <a:ext uri="{FF2B5EF4-FFF2-40B4-BE49-F238E27FC236}">
                <a16:creationId xmlns:a16="http://schemas.microsoft.com/office/drawing/2014/main" id="{EDE0D775-58F6-4E4E-94B7-627A33C73E1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098" y="6470082"/>
            <a:ext cx="3044228" cy="390938"/>
          </a:xfrm>
          <a:prstGeom prst="rect">
            <a:avLst/>
          </a:prstGeom>
        </p:spPr>
      </p:pic>
    </p:spTree>
    <p:extLst>
      <p:ext uri="{BB962C8B-B14F-4D97-AF65-F5344CB8AC3E}">
        <p14:creationId xmlns:p14="http://schemas.microsoft.com/office/powerpoint/2010/main" val="35981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45F2591-70AF-4894-993D-7FF8191A3DC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479" t="7107" r="8735" b="11675"/>
          <a:stretch/>
        </p:blipFill>
        <p:spPr>
          <a:xfrm>
            <a:off x="8754909" y="2984115"/>
            <a:ext cx="3437091" cy="3178815"/>
          </a:xfrm>
          <a:prstGeom prst="rect">
            <a:avLst/>
          </a:prstGeom>
        </p:spPr>
      </p:pic>
      <p:sp>
        <p:nvSpPr>
          <p:cNvPr id="2" name="Tittel 1">
            <a:extLst>
              <a:ext uri="{FF2B5EF4-FFF2-40B4-BE49-F238E27FC236}">
                <a16:creationId xmlns:a16="http://schemas.microsoft.com/office/drawing/2014/main" id="{9259B2E9-457C-465D-A5A5-2AF5EBE45962}"/>
              </a:ext>
            </a:extLst>
          </p:cNvPr>
          <p:cNvSpPr>
            <a:spLocks noGrp="1"/>
          </p:cNvSpPr>
          <p:nvPr>
            <p:ph type="title"/>
          </p:nvPr>
        </p:nvSpPr>
        <p:spPr>
          <a:xfrm>
            <a:off x="581192" y="702156"/>
            <a:ext cx="11029616" cy="1013800"/>
          </a:xfrm>
        </p:spPr>
        <p:txBody>
          <a:bodyPr>
            <a:normAutofit/>
          </a:bodyPr>
          <a:lstStyle/>
          <a:p>
            <a:r>
              <a:rPr lang="nb-NO" sz="5400" dirty="0">
                <a:latin typeface="Britannic Bold" panose="020B0903060703020204" pitchFamily="34" charset="0"/>
              </a:rPr>
              <a:t>sukker</a:t>
            </a:r>
          </a:p>
        </p:txBody>
      </p:sp>
      <p:sp>
        <p:nvSpPr>
          <p:cNvPr id="3" name="Plassholder for innhold 2">
            <a:extLst>
              <a:ext uri="{FF2B5EF4-FFF2-40B4-BE49-F238E27FC236}">
                <a16:creationId xmlns:a16="http://schemas.microsoft.com/office/drawing/2014/main" id="{F6A705DE-12FB-4973-BB64-D27CCA829F31}"/>
              </a:ext>
            </a:extLst>
          </p:cNvPr>
          <p:cNvSpPr>
            <a:spLocks noGrp="1"/>
          </p:cNvSpPr>
          <p:nvPr>
            <p:ph idx="1"/>
          </p:nvPr>
        </p:nvSpPr>
        <p:spPr>
          <a:xfrm>
            <a:off x="581192" y="2180496"/>
            <a:ext cx="9365696" cy="3678303"/>
          </a:xfrm>
        </p:spPr>
        <p:txBody>
          <a:bodyPr>
            <a:normAutofit/>
          </a:bodyPr>
          <a:lstStyle/>
          <a:p>
            <a:pPr marL="0" indent="0">
              <a:buNone/>
            </a:pPr>
            <a:r>
              <a:rPr lang="nb-NO" sz="2400" b="1" dirty="0"/>
              <a:t>Unngå mat og drikke med mye sukker til hverdags</a:t>
            </a:r>
          </a:p>
          <a:p>
            <a:r>
              <a:rPr lang="nb-NO" sz="2400" dirty="0"/>
              <a:t>Brus, saft og godteri er de største kildene til tilsatt sukker i kosten</a:t>
            </a:r>
          </a:p>
          <a:p>
            <a:r>
              <a:rPr lang="nb-NO" sz="2400" dirty="0"/>
              <a:t>De tilfører mye sukker og energi, men lite vitaminer og mineraler</a:t>
            </a:r>
          </a:p>
        </p:txBody>
      </p:sp>
      <p:pic>
        <p:nvPicPr>
          <p:cNvPr id="6" name="Bilde 5">
            <a:extLst>
              <a:ext uri="{FF2B5EF4-FFF2-40B4-BE49-F238E27FC236}">
                <a16:creationId xmlns:a16="http://schemas.microsoft.com/office/drawing/2014/main" id="{56F109E9-48C4-45AC-A033-C94E48CDB44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12856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CCBEFC-2B7E-43F6-AC5E-E84F8E1E1EEA}"/>
              </a:ext>
            </a:extLst>
          </p:cNvPr>
          <p:cNvSpPr>
            <a:spLocks noGrp="1"/>
          </p:cNvSpPr>
          <p:nvPr>
            <p:ph type="title"/>
          </p:nvPr>
        </p:nvSpPr>
        <p:spPr>
          <a:xfrm>
            <a:off x="581192" y="702156"/>
            <a:ext cx="11029616" cy="1013800"/>
          </a:xfrm>
        </p:spPr>
        <p:txBody>
          <a:bodyPr>
            <a:normAutofit/>
          </a:bodyPr>
          <a:lstStyle/>
          <a:p>
            <a:r>
              <a:rPr lang="nb-NO" sz="5400" dirty="0">
                <a:latin typeface="Britannic Bold" panose="020B0903060703020204" pitchFamily="34" charset="0"/>
              </a:rPr>
              <a:t>vann </a:t>
            </a:r>
          </a:p>
        </p:txBody>
      </p:sp>
      <p:sp>
        <p:nvSpPr>
          <p:cNvPr id="3" name="Plassholder for innhold 2">
            <a:extLst>
              <a:ext uri="{FF2B5EF4-FFF2-40B4-BE49-F238E27FC236}">
                <a16:creationId xmlns:a16="http://schemas.microsoft.com/office/drawing/2014/main" id="{69B414E7-035E-4223-A0B8-2C35F2749DDA}"/>
              </a:ext>
            </a:extLst>
          </p:cNvPr>
          <p:cNvSpPr>
            <a:spLocks noGrp="1"/>
          </p:cNvSpPr>
          <p:nvPr>
            <p:ph idx="1"/>
          </p:nvPr>
        </p:nvSpPr>
        <p:spPr>
          <a:xfrm>
            <a:off x="581193" y="2180496"/>
            <a:ext cx="6188097" cy="4448904"/>
          </a:xfrm>
        </p:spPr>
        <p:txBody>
          <a:bodyPr>
            <a:normAutofit/>
          </a:bodyPr>
          <a:lstStyle/>
          <a:p>
            <a:pPr marL="0" indent="0">
              <a:buNone/>
            </a:pPr>
            <a:r>
              <a:rPr lang="nb-NO" sz="2400" b="1" dirty="0"/>
              <a:t>Velg vann som tørstedrikk</a:t>
            </a:r>
          </a:p>
          <a:p>
            <a:r>
              <a:rPr lang="nb-NO" sz="2400" dirty="0"/>
              <a:t>Vanlig vann dekker væskebehovet uten å bidra med unødvendige kalorier, og er derfor den aller beste drikken når du er tørst</a:t>
            </a:r>
          </a:p>
          <a:p>
            <a:r>
              <a:rPr lang="nb-NO" sz="2400" b="1" dirty="0"/>
              <a:t>Tips</a:t>
            </a:r>
            <a:r>
              <a:rPr lang="nb-NO" sz="2400" dirty="0"/>
              <a:t>: sett smak på vannet ved å tilsette sitron, lime, appelsin, bær eller agurk</a:t>
            </a:r>
          </a:p>
          <a:p>
            <a:endParaRPr lang="nb-NO" sz="2400" dirty="0"/>
          </a:p>
        </p:txBody>
      </p:sp>
      <p:pic>
        <p:nvPicPr>
          <p:cNvPr id="5" name="Bilde 4">
            <a:extLst>
              <a:ext uri="{FF2B5EF4-FFF2-40B4-BE49-F238E27FC236}">
                <a16:creationId xmlns:a16="http://schemas.microsoft.com/office/drawing/2014/main" id="{2AFDB8EE-D8A0-4B59-9878-F3BD6134DD8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94453" y="2781229"/>
            <a:ext cx="4616355" cy="3077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Bilde 6">
            <a:extLst>
              <a:ext uri="{FF2B5EF4-FFF2-40B4-BE49-F238E27FC236}">
                <a16:creationId xmlns:a16="http://schemas.microsoft.com/office/drawing/2014/main" id="{6A70D1B1-94FC-4379-80E6-67CA79EAA1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179" y="6467062"/>
            <a:ext cx="3044228" cy="390938"/>
          </a:xfrm>
          <a:prstGeom prst="rect">
            <a:avLst/>
          </a:prstGeom>
        </p:spPr>
      </p:pic>
    </p:spTree>
    <p:extLst>
      <p:ext uri="{BB962C8B-B14F-4D97-AF65-F5344CB8AC3E}">
        <p14:creationId xmlns:p14="http://schemas.microsoft.com/office/powerpoint/2010/main" val="42144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FEB83C-DEA6-4355-8C4F-859B7C2DF802}"/>
              </a:ext>
            </a:extLst>
          </p:cNvPr>
          <p:cNvSpPr>
            <a:spLocks noGrp="1"/>
          </p:cNvSpPr>
          <p:nvPr>
            <p:ph type="title"/>
          </p:nvPr>
        </p:nvSpPr>
        <p:spPr/>
        <p:txBody>
          <a:bodyPr>
            <a:normAutofit/>
          </a:bodyPr>
          <a:lstStyle/>
          <a:p>
            <a:r>
              <a:rPr lang="nb-NO" sz="5400" dirty="0">
                <a:latin typeface="Britannic Bold" panose="020B0903060703020204" pitchFamily="34" charset="0"/>
              </a:rPr>
              <a:t>Hvem er jeg?</a:t>
            </a:r>
          </a:p>
        </p:txBody>
      </p:sp>
      <p:sp>
        <p:nvSpPr>
          <p:cNvPr id="3" name="Plassholder for innhold 2">
            <a:extLst>
              <a:ext uri="{FF2B5EF4-FFF2-40B4-BE49-F238E27FC236}">
                <a16:creationId xmlns:a16="http://schemas.microsoft.com/office/drawing/2014/main" id="{18EB2DB1-C637-4D02-A6DF-5A3105F76469}"/>
              </a:ext>
            </a:extLst>
          </p:cNvPr>
          <p:cNvSpPr>
            <a:spLocks noGrp="1"/>
          </p:cNvSpPr>
          <p:nvPr>
            <p:ph idx="1"/>
          </p:nvPr>
        </p:nvSpPr>
        <p:spPr>
          <a:xfrm>
            <a:off x="581192" y="2180496"/>
            <a:ext cx="6226007" cy="3678303"/>
          </a:xfrm>
        </p:spPr>
        <p:txBody>
          <a:bodyPr>
            <a:normAutofit/>
          </a:bodyPr>
          <a:lstStyle/>
          <a:p>
            <a:r>
              <a:rPr lang="nb-NO" sz="2800" dirty="0"/>
              <a:t>Navn</a:t>
            </a:r>
          </a:p>
          <a:p>
            <a:r>
              <a:rPr lang="nb-NO" sz="2800" dirty="0"/>
              <a:t>Alder</a:t>
            </a:r>
          </a:p>
          <a:p>
            <a:r>
              <a:rPr lang="nb-NO" sz="2800" dirty="0"/>
              <a:t>Yrke</a:t>
            </a:r>
          </a:p>
          <a:p>
            <a:r>
              <a:rPr lang="nb-NO" sz="2800" dirty="0"/>
              <a:t>Hva er gøy med </a:t>
            </a:r>
            <a:r>
              <a:rPr lang="nb-NO" sz="2800" dirty="0" err="1"/>
              <a:t>Dig</a:t>
            </a:r>
            <a:r>
              <a:rPr lang="nb-NO" sz="2800" dirty="0"/>
              <a:t> In kurs?</a:t>
            </a:r>
          </a:p>
          <a:p>
            <a:r>
              <a:rPr lang="nb-NO" sz="2800" dirty="0"/>
              <a:t>Mitt forhold til mat og matlaging</a:t>
            </a:r>
          </a:p>
        </p:txBody>
      </p:sp>
      <p:pic>
        <p:nvPicPr>
          <p:cNvPr id="4" name="Bilde 3">
            <a:extLst>
              <a:ext uri="{FF2B5EF4-FFF2-40B4-BE49-F238E27FC236}">
                <a16:creationId xmlns:a16="http://schemas.microsoft.com/office/drawing/2014/main" id="{148998C5-AC2A-418C-B736-864C2158D8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29144" y="6467062"/>
            <a:ext cx="3044228" cy="390938"/>
          </a:xfrm>
          <a:prstGeom prst="rect">
            <a:avLst/>
          </a:prstGeom>
        </p:spPr>
      </p:pic>
      <p:pic>
        <p:nvPicPr>
          <p:cNvPr id="6" name="Bilde 5">
            <a:extLst>
              <a:ext uri="{FF2B5EF4-FFF2-40B4-BE49-F238E27FC236}">
                <a16:creationId xmlns:a16="http://schemas.microsoft.com/office/drawing/2014/main" id="{29A71F89-52C2-47AB-9914-94C77C795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311" y="1905512"/>
            <a:ext cx="4371993" cy="4371993"/>
          </a:xfrm>
          <a:prstGeom prst="rect">
            <a:avLst/>
          </a:prstGeom>
        </p:spPr>
      </p:pic>
    </p:spTree>
    <p:extLst>
      <p:ext uri="{BB962C8B-B14F-4D97-AF65-F5344CB8AC3E}">
        <p14:creationId xmlns:p14="http://schemas.microsoft.com/office/powerpoint/2010/main" val="2795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23424E-5F98-405A-837C-6C724B219DD8}"/>
              </a:ext>
            </a:extLst>
          </p:cNvPr>
          <p:cNvSpPr>
            <a:spLocks noGrp="1"/>
          </p:cNvSpPr>
          <p:nvPr>
            <p:ph type="title"/>
          </p:nvPr>
        </p:nvSpPr>
        <p:spPr/>
        <p:txBody>
          <a:bodyPr>
            <a:normAutofit/>
          </a:bodyPr>
          <a:lstStyle/>
          <a:p>
            <a:r>
              <a:rPr lang="nb-NO" sz="5400" dirty="0">
                <a:latin typeface="Britannic Bold" panose="020B0903060703020204" pitchFamily="34" charset="0"/>
              </a:rPr>
              <a:t>Hvem er dere?</a:t>
            </a:r>
          </a:p>
        </p:txBody>
      </p:sp>
      <p:sp>
        <p:nvSpPr>
          <p:cNvPr id="3" name="Plassholder for innhold 2">
            <a:extLst>
              <a:ext uri="{FF2B5EF4-FFF2-40B4-BE49-F238E27FC236}">
                <a16:creationId xmlns:a16="http://schemas.microsoft.com/office/drawing/2014/main" id="{A1E0B373-B08F-4CD6-9207-5EEDDEBB71B5}"/>
              </a:ext>
            </a:extLst>
          </p:cNvPr>
          <p:cNvSpPr>
            <a:spLocks noGrp="1"/>
          </p:cNvSpPr>
          <p:nvPr>
            <p:ph idx="1"/>
          </p:nvPr>
        </p:nvSpPr>
        <p:spPr>
          <a:xfrm>
            <a:off x="581192" y="2392531"/>
            <a:ext cx="6724639" cy="3678303"/>
          </a:xfrm>
        </p:spPr>
        <p:txBody>
          <a:bodyPr/>
          <a:lstStyle/>
          <a:p>
            <a:r>
              <a:rPr lang="nb-NO" sz="2800" dirty="0"/>
              <a:t>Navn</a:t>
            </a:r>
          </a:p>
          <a:p>
            <a:r>
              <a:rPr lang="nb-NO" sz="2800" dirty="0"/>
              <a:t>Alder og klassetrinn</a:t>
            </a:r>
          </a:p>
          <a:p>
            <a:r>
              <a:rPr lang="nb-NO" sz="2800" dirty="0"/>
              <a:t>Skole og linjeretning</a:t>
            </a:r>
          </a:p>
          <a:p>
            <a:r>
              <a:rPr lang="nb-NO" sz="2800" dirty="0"/>
              <a:t>Hva er din favorittmat?</a:t>
            </a:r>
            <a:endParaRPr lang="nb-NO" sz="2800" dirty="0">
              <a:sym typeface="Wingdings" panose="05000000000000000000" pitchFamily="2" charset="2"/>
            </a:endParaRPr>
          </a:p>
          <a:p>
            <a:r>
              <a:rPr lang="nb-NO" sz="2800" dirty="0">
                <a:sym typeface="Wingdings" panose="05000000000000000000" pitchFamily="2" charset="2"/>
              </a:rPr>
              <a:t>Hvilke forventninger har du til kurset?</a:t>
            </a:r>
            <a:endParaRPr lang="nb-NO" sz="2800" dirty="0"/>
          </a:p>
          <a:p>
            <a:endParaRPr lang="nb-NO" dirty="0"/>
          </a:p>
        </p:txBody>
      </p:sp>
      <p:pic>
        <p:nvPicPr>
          <p:cNvPr id="4" name="Bilde 3">
            <a:extLst>
              <a:ext uri="{FF2B5EF4-FFF2-40B4-BE49-F238E27FC236}">
                <a16:creationId xmlns:a16="http://schemas.microsoft.com/office/drawing/2014/main" id="{F0CA3102-2944-46E1-9862-28F554AF97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29144" y="6467062"/>
            <a:ext cx="3044228" cy="390938"/>
          </a:xfrm>
          <a:prstGeom prst="rect">
            <a:avLst/>
          </a:prstGeom>
        </p:spPr>
      </p:pic>
      <p:pic>
        <p:nvPicPr>
          <p:cNvPr id="6" name="Grafikk 5" descr="Chat">
            <a:extLst>
              <a:ext uri="{FF2B5EF4-FFF2-40B4-BE49-F238E27FC236}">
                <a16:creationId xmlns:a16="http://schemas.microsoft.com/office/drawing/2014/main" id="{9909B96A-22C8-4CB0-8484-23BE128743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763388" y="2182041"/>
            <a:ext cx="2049641" cy="2049641"/>
          </a:xfrm>
          <a:prstGeom prst="rect">
            <a:avLst/>
          </a:prstGeom>
        </p:spPr>
      </p:pic>
      <p:pic>
        <p:nvPicPr>
          <p:cNvPr id="8" name="Grafikk 7" descr="Håndtrykk">
            <a:extLst>
              <a:ext uri="{FF2B5EF4-FFF2-40B4-BE49-F238E27FC236}">
                <a16:creationId xmlns:a16="http://schemas.microsoft.com/office/drawing/2014/main" id="{85DEA012-D759-4F28-85F1-18C6E5899A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011223" y="3649553"/>
            <a:ext cx="1776985" cy="1776985"/>
          </a:xfrm>
          <a:prstGeom prst="rect">
            <a:avLst/>
          </a:prstGeom>
        </p:spPr>
      </p:pic>
      <p:pic>
        <p:nvPicPr>
          <p:cNvPr id="12" name="Grafikk 11" descr="Eple">
            <a:extLst>
              <a:ext uri="{FF2B5EF4-FFF2-40B4-BE49-F238E27FC236}">
                <a16:creationId xmlns:a16="http://schemas.microsoft.com/office/drawing/2014/main" id="{1DC2B42B-6DF9-4616-914B-AE36336B8F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245764" y="3773911"/>
            <a:ext cx="1528270" cy="1528270"/>
          </a:xfrm>
          <a:prstGeom prst="rect">
            <a:avLst/>
          </a:prstGeom>
        </p:spPr>
      </p:pic>
    </p:spTree>
    <p:extLst>
      <p:ext uri="{BB962C8B-B14F-4D97-AF65-F5344CB8AC3E}">
        <p14:creationId xmlns:p14="http://schemas.microsoft.com/office/powerpoint/2010/main" val="225510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7733F4-4F4C-4C94-8D5D-5C432EA15B6D}"/>
              </a:ext>
            </a:extLst>
          </p:cNvPr>
          <p:cNvSpPr>
            <a:spLocks noGrp="1"/>
          </p:cNvSpPr>
          <p:nvPr>
            <p:ph type="title"/>
          </p:nvPr>
        </p:nvSpPr>
        <p:spPr/>
        <p:txBody>
          <a:bodyPr>
            <a:normAutofit/>
          </a:bodyPr>
          <a:lstStyle/>
          <a:p>
            <a:r>
              <a:rPr lang="nb-NO" sz="5400" dirty="0">
                <a:latin typeface="Britannic Bold" panose="020B0903060703020204" pitchFamily="34" charset="0"/>
              </a:rPr>
              <a:t>AGENDA FOR KURSET</a:t>
            </a:r>
          </a:p>
        </p:txBody>
      </p:sp>
      <p:sp>
        <p:nvSpPr>
          <p:cNvPr id="3" name="Plassholder for innhold 2">
            <a:extLst>
              <a:ext uri="{FF2B5EF4-FFF2-40B4-BE49-F238E27FC236}">
                <a16:creationId xmlns:a16="http://schemas.microsoft.com/office/drawing/2014/main" id="{C213134D-E9D8-424B-978C-50744E2B7F5F}"/>
              </a:ext>
            </a:extLst>
          </p:cNvPr>
          <p:cNvSpPr>
            <a:spLocks noGrp="1"/>
          </p:cNvSpPr>
          <p:nvPr>
            <p:ph idx="1"/>
          </p:nvPr>
        </p:nvSpPr>
        <p:spPr>
          <a:xfrm>
            <a:off x="581192" y="2186610"/>
            <a:ext cx="5355782" cy="4359965"/>
          </a:xfrm>
        </p:spPr>
        <p:txBody>
          <a:bodyPr numCol="1">
            <a:normAutofit lnSpcReduction="10000"/>
          </a:bodyPr>
          <a:lstStyle/>
          <a:p>
            <a:pPr marL="342900" indent="-342900">
              <a:buFont typeface="+mj-lt"/>
              <a:buAutoNum type="arabicPeriod"/>
            </a:pPr>
            <a:r>
              <a:rPr lang="nb-NO" sz="2400" dirty="0">
                <a:solidFill>
                  <a:schemeClr val="accent2"/>
                </a:solidFill>
              </a:rPr>
              <a:t>Aktivitet: matbingo</a:t>
            </a:r>
          </a:p>
          <a:p>
            <a:pPr marL="342900" indent="-342900">
              <a:buFont typeface="+mj-lt"/>
              <a:buAutoNum type="arabicPeriod"/>
            </a:pPr>
            <a:r>
              <a:rPr lang="nb-NO" sz="2400" b="1" dirty="0"/>
              <a:t>Tema 1: butikken</a:t>
            </a:r>
          </a:p>
          <a:p>
            <a:pPr marL="342900" indent="-342900">
              <a:buFont typeface="+mj-lt"/>
              <a:buAutoNum type="arabicPeriod"/>
            </a:pPr>
            <a:r>
              <a:rPr lang="nb-NO" sz="2400" b="1" dirty="0"/>
              <a:t>Tema 2: hjemme</a:t>
            </a:r>
          </a:p>
          <a:p>
            <a:pPr marL="342900" indent="-342900">
              <a:buFont typeface="+mj-lt"/>
              <a:buAutoNum type="arabicPeriod"/>
            </a:pPr>
            <a:r>
              <a:rPr lang="nb-NO" sz="2400" dirty="0">
                <a:solidFill>
                  <a:schemeClr val="accent2"/>
                </a:solidFill>
              </a:rPr>
              <a:t>Aktivitet: praktisk oppgave</a:t>
            </a:r>
          </a:p>
          <a:p>
            <a:pPr marL="342900" indent="-342900">
              <a:buFont typeface="+mj-lt"/>
              <a:buAutoNum type="arabicPeriod"/>
            </a:pPr>
            <a:r>
              <a:rPr lang="nb-NO" sz="2400" b="1" dirty="0"/>
              <a:t>Tema 3: matlaging</a:t>
            </a:r>
          </a:p>
          <a:p>
            <a:pPr marL="342900" indent="-342900">
              <a:buFont typeface="+mj-lt"/>
              <a:buAutoNum type="arabicPeriod"/>
            </a:pPr>
            <a:r>
              <a:rPr lang="nb-NO" sz="2400" dirty="0">
                <a:solidFill>
                  <a:schemeClr val="accent2"/>
                </a:solidFill>
              </a:rPr>
              <a:t>Aktivitet: praktisk oppgave</a:t>
            </a:r>
          </a:p>
          <a:p>
            <a:pPr marL="342900" indent="-342900">
              <a:buFont typeface="+mj-lt"/>
              <a:buAutoNum type="arabicPeriod"/>
            </a:pPr>
            <a:r>
              <a:rPr lang="nb-NO" sz="2400" b="1" dirty="0"/>
              <a:t>Tema 4: helseeffekter</a:t>
            </a:r>
          </a:p>
          <a:p>
            <a:pPr marL="342900" indent="-342900">
              <a:buFont typeface="+mj-lt"/>
              <a:buAutoNum type="arabicPeriod"/>
            </a:pPr>
            <a:r>
              <a:rPr lang="nb-NO" sz="2400" dirty="0">
                <a:solidFill>
                  <a:schemeClr val="accent2"/>
                </a:solidFill>
              </a:rPr>
              <a:t>Aktivitet: </a:t>
            </a:r>
            <a:r>
              <a:rPr lang="nb-NO" sz="2400" dirty="0" err="1">
                <a:solidFill>
                  <a:schemeClr val="accent2"/>
                </a:solidFill>
              </a:rPr>
              <a:t>kahoot</a:t>
            </a:r>
            <a:endParaRPr lang="nb-NO" sz="2400" dirty="0">
              <a:solidFill>
                <a:schemeClr val="accent2"/>
              </a:solidFill>
            </a:endParaRPr>
          </a:p>
          <a:p>
            <a:pPr marL="342900" indent="-342900">
              <a:buFont typeface="+mj-lt"/>
              <a:buAutoNum type="arabicPeriod"/>
            </a:pPr>
            <a:r>
              <a:rPr lang="nb-NO" sz="2400" dirty="0">
                <a:solidFill>
                  <a:schemeClr val="accent2"/>
                </a:solidFill>
              </a:rPr>
              <a:t>Evalueringsskjema</a:t>
            </a:r>
          </a:p>
        </p:txBody>
      </p:sp>
      <p:pic>
        <p:nvPicPr>
          <p:cNvPr id="6" name="Bilde 5">
            <a:extLst>
              <a:ext uri="{FF2B5EF4-FFF2-40B4-BE49-F238E27FC236}">
                <a16:creationId xmlns:a16="http://schemas.microsoft.com/office/drawing/2014/main" id="{9761E340-67B0-4FC8-979B-30FF73C59E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29144" y="6467062"/>
            <a:ext cx="3044228" cy="390938"/>
          </a:xfrm>
          <a:prstGeom prst="rect">
            <a:avLst/>
          </a:prstGeom>
        </p:spPr>
      </p:pic>
      <p:pic>
        <p:nvPicPr>
          <p:cNvPr id="7" name="Bilde 6" descr="Et bilde som inneholder vektorgrafikk&#10;&#10;Beskrivelse som er generert med høy visshet">
            <a:extLst>
              <a:ext uri="{FF2B5EF4-FFF2-40B4-BE49-F238E27FC236}">
                <a16:creationId xmlns:a16="http://schemas.microsoft.com/office/drawing/2014/main" id="{A722C0C2-ED64-47BF-924A-74A6A4A85C3D}"/>
              </a:ext>
            </a:extLst>
          </p:cNvPr>
          <p:cNvPicPr>
            <a:picLocks noChangeAspect="1"/>
          </p:cNvPicPr>
          <p:nvPr/>
        </p:nvPicPr>
        <p:blipFill rotWithShape="1">
          <a:blip r:embed="rId4">
            <a:extLst>
              <a:ext uri="{28A0092B-C50C-407E-A947-70E740481C1C}">
                <a14:useLocalDpi xmlns:a14="http://schemas.microsoft.com/office/drawing/2010/main" val="0"/>
              </a:ext>
            </a:extLst>
          </a:blip>
          <a:srcRect l="13632" t="12235" r="10754" b="8816"/>
          <a:stretch/>
        </p:blipFill>
        <p:spPr>
          <a:xfrm>
            <a:off x="6416040" y="2273225"/>
            <a:ext cx="3718560" cy="3882619"/>
          </a:xfrm>
          <a:prstGeom prst="rect">
            <a:avLst/>
          </a:prstGeom>
        </p:spPr>
      </p:pic>
    </p:spTree>
    <p:extLst>
      <p:ext uri="{BB962C8B-B14F-4D97-AF65-F5344CB8AC3E}">
        <p14:creationId xmlns:p14="http://schemas.microsoft.com/office/powerpoint/2010/main" val="88788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E98467-4266-4E54-9C26-BAC26FD46A17}"/>
              </a:ext>
            </a:extLst>
          </p:cNvPr>
          <p:cNvSpPr>
            <a:spLocks noGrp="1"/>
          </p:cNvSpPr>
          <p:nvPr>
            <p:ph type="title"/>
          </p:nvPr>
        </p:nvSpPr>
        <p:spPr/>
        <p:txBody>
          <a:bodyPr>
            <a:normAutofit/>
          </a:bodyPr>
          <a:lstStyle/>
          <a:p>
            <a:r>
              <a:rPr lang="nb-NO" sz="5400" dirty="0">
                <a:latin typeface="Britannic Bold" panose="020B0903060703020204" pitchFamily="34" charset="0"/>
              </a:rPr>
              <a:t>Aktivitet – matbingo</a:t>
            </a:r>
          </a:p>
        </p:txBody>
      </p:sp>
      <p:sp>
        <p:nvSpPr>
          <p:cNvPr id="3" name="Plassholder for innhold 2">
            <a:extLst>
              <a:ext uri="{FF2B5EF4-FFF2-40B4-BE49-F238E27FC236}">
                <a16:creationId xmlns:a16="http://schemas.microsoft.com/office/drawing/2014/main" id="{0695CDEA-AF9F-42FF-8D02-715E2421CFC0}"/>
              </a:ext>
            </a:extLst>
          </p:cNvPr>
          <p:cNvSpPr>
            <a:spLocks noGrp="1"/>
          </p:cNvSpPr>
          <p:nvPr>
            <p:ph idx="1"/>
          </p:nvPr>
        </p:nvSpPr>
        <p:spPr>
          <a:xfrm>
            <a:off x="350230" y="2205375"/>
            <a:ext cx="11491539" cy="4427338"/>
          </a:xfrm>
        </p:spPr>
        <p:txBody>
          <a:bodyPr numCol="2">
            <a:normAutofit/>
          </a:bodyPr>
          <a:lstStyle/>
          <a:p>
            <a:pPr marL="342900" indent="-342900">
              <a:lnSpc>
                <a:spcPct val="120000"/>
              </a:lnSpc>
              <a:buFont typeface="+mj-lt"/>
              <a:buAutoNum type="arabicPeriod"/>
            </a:pPr>
            <a:r>
              <a:rPr lang="nb-NO" sz="2200" dirty="0"/>
              <a:t>Jeg har flyttet hjemmefra </a:t>
            </a:r>
          </a:p>
          <a:p>
            <a:pPr marL="342900" indent="-342900">
              <a:lnSpc>
                <a:spcPct val="120000"/>
              </a:lnSpc>
              <a:buFont typeface="+mj-lt"/>
              <a:buAutoNum type="arabicPeriod"/>
            </a:pPr>
            <a:r>
              <a:rPr lang="nb-NO" sz="2200" dirty="0"/>
              <a:t>Jeg bor med foreldrene mine </a:t>
            </a:r>
          </a:p>
          <a:p>
            <a:pPr marL="342900" indent="-342900">
              <a:lnSpc>
                <a:spcPct val="120000"/>
              </a:lnSpc>
              <a:buFont typeface="+mj-lt"/>
              <a:buAutoNum type="arabicPeriod"/>
            </a:pPr>
            <a:r>
              <a:rPr lang="nb-NO" sz="2200" dirty="0"/>
              <a:t>Jeg har tatt med meg matpakke i dag </a:t>
            </a:r>
          </a:p>
          <a:p>
            <a:pPr marL="342900" indent="-342900">
              <a:lnSpc>
                <a:spcPct val="120000"/>
              </a:lnSpc>
              <a:buFont typeface="+mj-lt"/>
              <a:buAutoNum type="arabicPeriod"/>
            </a:pPr>
            <a:r>
              <a:rPr lang="nb-NO" sz="2200" dirty="0"/>
              <a:t>Jeg liker sjokolade </a:t>
            </a:r>
          </a:p>
          <a:p>
            <a:pPr marL="342900" indent="-342900">
              <a:lnSpc>
                <a:spcPct val="120000"/>
              </a:lnSpc>
              <a:buFont typeface="+mj-lt"/>
              <a:buAutoNum type="arabicPeriod"/>
            </a:pPr>
            <a:r>
              <a:rPr lang="nb-NO" sz="2200" dirty="0"/>
              <a:t>Jeg liker å lage mat </a:t>
            </a:r>
          </a:p>
          <a:p>
            <a:pPr marL="342900" indent="-342900">
              <a:lnSpc>
                <a:spcPct val="120000"/>
              </a:lnSpc>
              <a:buFont typeface="+mj-lt"/>
              <a:buAutoNum type="arabicPeriod"/>
            </a:pPr>
            <a:r>
              <a:rPr lang="nb-NO" sz="2200" dirty="0"/>
              <a:t>Jeg er sulten akkurat nå</a:t>
            </a:r>
          </a:p>
          <a:p>
            <a:pPr marL="342900" indent="-342900">
              <a:lnSpc>
                <a:spcPct val="120000"/>
              </a:lnSpc>
              <a:buFont typeface="+mj-lt"/>
              <a:buAutoNum type="arabicPeriod"/>
            </a:pPr>
            <a:r>
              <a:rPr lang="nb-NO" sz="2200" dirty="0"/>
              <a:t>Jeg spiste taco forrige uke</a:t>
            </a:r>
          </a:p>
          <a:p>
            <a:pPr marL="342900" indent="-342900">
              <a:lnSpc>
                <a:spcPct val="120000"/>
              </a:lnSpc>
              <a:buFont typeface="+mj-lt"/>
              <a:buAutoNum type="arabicPeriod"/>
            </a:pPr>
            <a:r>
              <a:rPr lang="nb-NO" sz="2200" dirty="0"/>
              <a:t>Jeg spiste fisk forrige uke </a:t>
            </a:r>
          </a:p>
          <a:p>
            <a:pPr marL="342900" indent="-342900">
              <a:lnSpc>
                <a:spcPct val="120000"/>
              </a:lnSpc>
              <a:buFont typeface="+mj-lt"/>
              <a:buAutoNum type="arabicPeriod"/>
            </a:pPr>
            <a:r>
              <a:rPr lang="nb-NO" sz="2200" dirty="0"/>
              <a:t>Jeg ser på brødskalaen når jeg kjøper brød </a:t>
            </a:r>
          </a:p>
          <a:p>
            <a:pPr marL="342900" indent="-342900">
              <a:lnSpc>
                <a:spcPct val="120000"/>
              </a:lnSpc>
              <a:buFont typeface="+mj-lt"/>
              <a:buAutoNum type="arabicPeriod"/>
            </a:pPr>
            <a:r>
              <a:rPr lang="nb-NO" sz="2200" dirty="0"/>
              <a:t>Jeg syns det er vanskelig å dekke 5 om dagen </a:t>
            </a:r>
          </a:p>
          <a:p>
            <a:pPr marL="342900" indent="-342900">
              <a:lnSpc>
                <a:spcPct val="120000"/>
              </a:lnSpc>
              <a:buFont typeface="+mj-lt"/>
              <a:buAutoNum type="arabicPeriod"/>
            </a:pPr>
            <a:r>
              <a:rPr lang="nb-NO" sz="2200" dirty="0"/>
              <a:t>Jeg spiser middag foran tv- eller pc skjermen </a:t>
            </a:r>
          </a:p>
          <a:p>
            <a:pPr marL="342900" indent="-342900">
              <a:lnSpc>
                <a:spcPct val="120000"/>
              </a:lnSpc>
              <a:buFont typeface="+mj-lt"/>
              <a:buAutoNum type="arabicPeriod"/>
            </a:pPr>
            <a:r>
              <a:rPr lang="nb-NO" sz="2200" dirty="0"/>
              <a:t>Jeg har en matintoleranse eller allergi </a:t>
            </a:r>
          </a:p>
          <a:p>
            <a:pPr marL="342900" indent="-342900">
              <a:lnSpc>
                <a:spcPct val="120000"/>
              </a:lnSpc>
              <a:buFont typeface="+mj-lt"/>
              <a:buAutoNum type="arabicPeriod"/>
            </a:pPr>
            <a:r>
              <a:rPr lang="nb-NO" sz="2200" dirty="0"/>
              <a:t>Jeg prøver å spise mindre kjøtt </a:t>
            </a:r>
          </a:p>
          <a:p>
            <a:pPr marL="342900" indent="-342900">
              <a:lnSpc>
                <a:spcPct val="120000"/>
              </a:lnSpc>
              <a:buFont typeface="+mj-lt"/>
              <a:buAutoNum type="arabicPeriod"/>
            </a:pPr>
            <a:r>
              <a:rPr lang="nb-NO" sz="2200" dirty="0"/>
              <a:t>Jeg syns det er vanskelig å spise sunt</a:t>
            </a:r>
          </a:p>
          <a:p>
            <a:pPr marL="342900" indent="-342900">
              <a:lnSpc>
                <a:spcPct val="120000"/>
              </a:lnSpc>
              <a:buFont typeface="+mj-lt"/>
              <a:buAutoNum type="arabicPeriod"/>
            </a:pPr>
            <a:r>
              <a:rPr lang="nb-NO" sz="2200" dirty="0"/>
              <a:t>Jeg har spist frokost i dag</a:t>
            </a:r>
          </a:p>
        </p:txBody>
      </p:sp>
      <p:pic>
        <p:nvPicPr>
          <p:cNvPr id="6" name="Bilde 5">
            <a:extLst>
              <a:ext uri="{FF2B5EF4-FFF2-40B4-BE49-F238E27FC236}">
                <a16:creationId xmlns:a16="http://schemas.microsoft.com/office/drawing/2014/main" id="{DF3AD90F-699D-45F4-8CD9-3286BDFC76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6620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6D6E0F-274F-4200-8588-C8E75E95E1AE}"/>
              </a:ext>
            </a:extLst>
          </p:cNvPr>
          <p:cNvSpPr>
            <a:spLocks noGrp="1"/>
          </p:cNvSpPr>
          <p:nvPr>
            <p:ph type="title"/>
          </p:nvPr>
        </p:nvSpPr>
        <p:spPr/>
        <p:txBody>
          <a:bodyPr/>
          <a:lstStyle/>
          <a:p>
            <a:r>
              <a:rPr lang="nb-NO" sz="5400" dirty="0">
                <a:latin typeface="Britannic Bold" panose="020B0903060703020204" pitchFamily="34" charset="0"/>
              </a:rPr>
              <a:t>Film 1 – frokost</a:t>
            </a:r>
            <a:endParaRPr lang="nb-NO" dirty="0">
              <a:latin typeface="Britannic Bold" panose="020B0903060703020204" pitchFamily="34" charset="0"/>
            </a:endParaRPr>
          </a:p>
        </p:txBody>
      </p:sp>
      <p:sp>
        <p:nvSpPr>
          <p:cNvPr id="3" name="Plassholder for innhold 2">
            <a:extLst>
              <a:ext uri="{FF2B5EF4-FFF2-40B4-BE49-F238E27FC236}">
                <a16:creationId xmlns:a16="http://schemas.microsoft.com/office/drawing/2014/main" id="{41742426-75C9-46E0-85B8-8B4A62C73F9F}"/>
              </a:ext>
            </a:extLst>
          </p:cNvPr>
          <p:cNvSpPr>
            <a:spLocks noGrp="1"/>
          </p:cNvSpPr>
          <p:nvPr>
            <p:ph idx="1"/>
          </p:nvPr>
        </p:nvSpPr>
        <p:spPr/>
        <p:txBody>
          <a:bodyPr>
            <a:normAutofit/>
          </a:bodyPr>
          <a:lstStyle/>
          <a:p>
            <a:r>
              <a:rPr lang="nb-NO" sz="2800" dirty="0"/>
              <a:t>Inspirasjon til gode og sunne frokoster</a:t>
            </a:r>
          </a:p>
          <a:p>
            <a:r>
              <a:rPr lang="nb-NO" sz="2800" dirty="0"/>
              <a:t>9 ulike </a:t>
            </a:r>
            <a:r>
              <a:rPr lang="nb-NO" sz="2800" dirty="0" smtClean="0"/>
              <a:t>pålegg</a:t>
            </a:r>
          </a:p>
          <a:p>
            <a:endParaRPr lang="nb-NO" sz="2800" dirty="0"/>
          </a:p>
          <a:p>
            <a:endParaRPr lang="nb-NO" sz="2800" dirty="0"/>
          </a:p>
          <a:p>
            <a:r>
              <a:rPr lang="en-GB" sz="2800" u="sng" dirty="0">
                <a:hlinkClick r:id="rId3"/>
              </a:rPr>
              <a:t>https://video.uia.no/media/t/0_61sh703z</a:t>
            </a:r>
            <a:r>
              <a:rPr lang="en-GB" sz="2800" u="sng" dirty="0"/>
              <a:t> </a:t>
            </a:r>
            <a:endParaRPr lang="nb-NO" sz="2800" dirty="0"/>
          </a:p>
          <a:p>
            <a:pPr marL="0" indent="0">
              <a:buNone/>
            </a:pPr>
            <a:endParaRPr lang="nb-NO" sz="2400" dirty="0"/>
          </a:p>
        </p:txBody>
      </p:sp>
      <p:pic>
        <p:nvPicPr>
          <p:cNvPr id="5" name="Bilde 4">
            <a:extLst>
              <a:ext uri="{FF2B5EF4-FFF2-40B4-BE49-F238E27FC236}">
                <a16:creationId xmlns:a16="http://schemas.microsoft.com/office/drawing/2014/main" id="{C9BB9EA1-5C05-4FEC-BA22-C6B3FB12EE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75357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20720C-D619-415E-93D7-FF7897E9E4A3}"/>
              </a:ext>
            </a:extLst>
          </p:cNvPr>
          <p:cNvSpPr>
            <a:spLocks noGrp="1"/>
          </p:cNvSpPr>
          <p:nvPr>
            <p:ph type="title"/>
          </p:nvPr>
        </p:nvSpPr>
        <p:spPr/>
        <p:txBody>
          <a:bodyPr>
            <a:normAutofit/>
          </a:bodyPr>
          <a:lstStyle/>
          <a:p>
            <a:r>
              <a:rPr lang="nb-NO" sz="5400" dirty="0">
                <a:latin typeface="Britannic Bold" panose="020B0903060703020204" pitchFamily="34" charset="0"/>
              </a:rPr>
              <a:t>Hva sier media?</a:t>
            </a:r>
          </a:p>
        </p:txBody>
      </p:sp>
      <p:sp>
        <p:nvSpPr>
          <p:cNvPr id="3" name="Plassholder for innhold 2">
            <a:extLst>
              <a:ext uri="{FF2B5EF4-FFF2-40B4-BE49-F238E27FC236}">
                <a16:creationId xmlns:a16="http://schemas.microsoft.com/office/drawing/2014/main" id="{15D84776-5A6B-4798-B113-95E48ECB805B}"/>
              </a:ext>
            </a:extLst>
          </p:cNvPr>
          <p:cNvSpPr>
            <a:spLocks noGrp="1"/>
          </p:cNvSpPr>
          <p:nvPr>
            <p:ph idx="1"/>
          </p:nvPr>
        </p:nvSpPr>
        <p:spPr>
          <a:xfrm>
            <a:off x="2428369" y="1527553"/>
            <a:ext cx="1787572" cy="1172304"/>
          </a:xfrm>
        </p:spPr>
        <p:txBody>
          <a:bodyPr>
            <a:normAutofit/>
          </a:bodyPr>
          <a:lstStyle/>
          <a:p>
            <a:pPr marL="0" indent="0">
              <a:buNone/>
            </a:pPr>
            <a:r>
              <a:rPr lang="nb-NO" sz="2400" dirty="0"/>
              <a:t>9. mai 2017 </a:t>
            </a:r>
          </a:p>
        </p:txBody>
      </p:sp>
      <p:pic>
        <p:nvPicPr>
          <p:cNvPr id="4" name="Bilde 3">
            <a:extLst>
              <a:ext uri="{FF2B5EF4-FFF2-40B4-BE49-F238E27FC236}">
                <a16:creationId xmlns:a16="http://schemas.microsoft.com/office/drawing/2014/main" id="{4467519D-697D-4BFB-A087-29CC8E6A7F71}"/>
              </a:ext>
            </a:extLst>
          </p:cNvPr>
          <p:cNvPicPr>
            <a:picLocks noChangeAspect="1"/>
          </p:cNvPicPr>
          <p:nvPr/>
        </p:nvPicPr>
        <p:blipFill>
          <a:blip r:embed="rId3"/>
          <a:stretch>
            <a:fillRect/>
          </a:stretch>
        </p:blipFill>
        <p:spPr>
          <a:xfrm>
            <a:off x="996399" y="2496137"/>
            <a:ext cx="4651511" cy="4320404"/>
          </a:xfrm>
          <a:prstGeom prst="rect">
            <a:avLst/>
          </a:prstGeom>
        </p:spPr>
      </p:pic>
      <p:pic>
        <p:nvPicPr>
          <p:cNvPr id="5" name="Bilde 4">
            <a:extLst>
              <a:ext uri="{FF2B5EF4-FFF2-40B4-BE49-F238E27FC236}">
                <a16:creationId xmlns:a16="http://schemas.microsoft.com/office/drawing/2014/main" id="{CA738118-26E8-4404-B151-2CD1A0A8A1B4}"/>
              </a:ext>
            </a:extLst>
          </p:cNvPr>
          <p:cNvPicPr>
            <a:picLocks noChangeAspect="1"/>
          </p:cNvPicPr>
          <p:nvPr/>
        </p:nvPicPr>
        <p:blipFill>
          <a:blip r:embed="rId4"/>
          <a:stretch>
            <a:fillRect/>
          </a:stretch>
        </p:blipFill>
        <p:spPr>
          <a:xfrm>
            <a:off x="6478410" y="2475441"/>
            <a:ext cx="4626912" cy="4341100"/>
          </a:xfrm>
          <a:prstGeom prst="rect">
            <a:avLst/>
          </a:prstGeom>
        </p:spPr>
      </p:pic>
      <p:sp>
        <p:nvSpPr>
          <p:cNvPr id="6" name="TekstSylinder 5">
            <a:extLst>
              <a:ext uri="{FF2B5EF4-FFF2-40B4-BE49-F238E27FC236}">
                <a16:creationId xmlns:a16="http://schemas.microsoft.com/office/drawing/2014/main" id="{F99D99E4-E595-4E83-991B-58CB834622ED}"/>
              </a:ext>
            </a:extLst>
          </p:cNvPr>
          <p:cNvSpPr txBox="1"/>
          <p:nvPr/>
        </p:nvSpPr>
        <p:spPr>
          <a:xfrm>
            <a:off x="7690984" y="1898028"/>
            <a:ext cx="2201764" cy="461665"/>
          </a:xfrm>
          <a:prstGeom prst="rect">
            <a:avLst/>
          </a:prstGeom>
          <a:noFill/>
        </p:spPr>
        <p:txBody>
          <a:bodyPr wrap="square" rtlCol="0">
            <a:spAutoFit/>
          </a:bodyPr>
          <a:lstStyle/>
          <a:p>
            <a:r>
              <a:rPr lang="nb-NO" sz="2400" dirty="0">
                <a:solidFill>
                  <a:schemeClr val="tx2"/>
                </a:solidFill>
              </a:rPr>
              <a:t>12. mai 2017</a:t>
            </a:r>
          </a:p>
        </p:txBody>
      </p:sp>
    </p:spTree>
    <p:extLst>
      <p:ext uri="{BB962C8B-B14F-4D97-AF65-F5344CB8AC3E}">
        <p14:creationId xmlns:p14="http://schemas.microsoft.com/office/powerpoint/2010/main" val="14677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763A890-1D5F-4780-9893-F8ED036E11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89695" y="3763050"/>
            <a:ext cx="3598998" cy="2024436"/>
          </a:xfrm>
          <a:prstGeom prst="rect">
            <a:avLst/>
          </a:prstGeom>
        </p:spPr>
      </p:pic>
      <p:sp>
        <p:nvSpPr>
          <p:cNvPr id="2" name="Tittel 1">
            <a:extLst>
              <a:ext uri="{FF2B5EF4-FFF2-40B4-BE49-F238E27FC236}">
                <a16:creationId xmlns:a16="http://schemas.microsoft.com/office/drawing/2014/main" id="{22350B6D-5548-4B18-AA17-631A53085607}"/>
              </a:ext>
            </a:extLst>
          </p:cNvPr>
          <p:cNvSpPr>
            <a:spLocks noGrp="1"/>
          </p:cNvSpPr>
          <p:nvPr>
            <p:ph type="title"/>
          </p:nvPr>
        </p:nvSpPr>
        <p:spPr/>
        <p:txBody>
          <a:bodyPr>
            <a:noAutofit/>
          </a:bodyPr>
          <a:lstStyle/>
          <a:p>
            <a:r>
              <a:rPr lang="nb-NO" sz="5400" dirty="0">
                <a:latin typeface="Britannic Bold" panose="020B0903060703020204" pitchFamily="34" charset="0"/>
              </a:rPr>
              <a:t>Ernæring i media</a:t>
            </a:r>
          </a:p>
        </p:txBody>
      </p:sp>
      <p:sp>
        <p:nvSpPr>
          <p:cNvPr id="3" name="Plassholder for innhold 2">
            <a:extLst>
              <a:ext uri="{FF2B5EF4-FFF2-40B4-BE49-F238E27FC236}">
                <a16:creationId xmlns:a16="http://schemas.microsoft.com/office/drawing/2014/main" id="{84EDFE3D-ED2B-4415-B925-82A812BA14FD}"/>
              </a:ext>
            </a:extLst>
          </p:cNvPr>
          <p:cNvSpPr>
            <a:spLocks noGrp="1"/>
          </p:cNvSpPr>
          <p:nvPr>
            <p:ph idx="1"/>
          </p:nvPr>
        </p:nvSpPr>
        <p:spPr>
          <a:xfrm>
            <a:off x="581193" y="2313058"/>
            <a:ext cx="6581608" cy="3678303"/>
          </a:xfrm>
        </p:spPr>
        <p:txBody>
          <a:bodyPr>
            <a:normAutofit/>
          </a:bodyPr>
          <a:lstStyle/>
          <a:p>
            <a:r>
              <a:rPr lang="nb-NO" sz="2200" dirty="0"/>
              <a:t>Det florerer med informasjon</a:t>
            </a:r>
          </a:p>
          <a:p>
            <a:r>
              <a:rPr lang="nb-NO" sz="2200" dirty="0"/>
              <a:t>Bloggere, Instagram, Facebook, nettaviser</a:t>
            </a:r>
          </a:p>
          <a:p>
            <a:r>
              <a:rPr lang="nb-NO" sz="2200" dirty="0"/>
              <a:t>Husk at mange tjener penger på det som blir lagt ut</a:t>
            </a:r>
          </a:p>
          <a:p>
            <a:r>
              <a:rPr lang="nb-NO" sz="2200" dirty="0"/>
              <a:t>Hvordan kan man vite hva man kan stole på?</a:t>
            </a:r>
          </a:p>
          <a:p>
            <a:r>
              <a:rPr lang="nb-NO" sz="2200" dirty="0"/>
              <a:t>Vær kritisk!</a:t>
            </a:r>
          </a:p>
        </p:txBody>
      </p:sp>
      <p:pic>
        <p:nvPicPr>
          <p:cNvPr id="4" name="Bilde 3">
            <a:extLst>
              <a:ext uri="{FF2B5EF4-FFF2-40B4-BE49-F238E27FC236}">
                <a16:creationId xmlns:a16="http://schemas.microsoft.com/office/drawing/2014/main" id="{B250EFB6-E966-4829-8042-29D394205600}"/>
              </a:ext>
            </a:extLst>
          </p:cNvPr>
          <p:cNvPicPr>
            <a:picLocks noChangeAspect="1"/>
          </p:cNvPicPr>
          <p:nvPr/>
        </p:nvPicPr>
        <p:blipFill rotWithShape="1">
          <a:blip r:embed="rId4"/>
          <a:srcRect l="33582" t="12917" r="35109" b="71412"/>
          <a:stretch/>
        </p:blipFill>
        <p:spPr>
          <a:xfrm>
            <a:off x="7807868" y="2506297"/>
            <a:ext cx="3319627" cy="934189"/>
          </a:xfrm>
          <a:prstGeom prst="rect">
            <a:avLst/>
          </a:prstGeom>
        </p:spPr>
      </p:pic>
      <p:pic>
        <p:nvPicPr>
          <p:cNvPr id="8" name="Bilde 7">
            <a:extLst>
              <a:ext uri="{FF2B5EF4-FFF2-40B4-BE49-F238E27FC236}">
                <a16:creationId xmlns:a16="http://schemas.microsoft.com/office/drawing/2014/main" id="{FDC4E7D0-7F5A-46B6-8094-576FEDF5A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7681" y="3644361"/>
            <a:ext cx="2143125" cy="2143125"/>
          </a:xfrm>
          <a:prstGeom prst="rect">
            <a:avLst/>
          </a:prstGeom>
        </p:spPr>
      </p:pic>
      <p:pic>
        <p:nvPicPr>
          <p:cNvPr id="9" name="Bilde 8">
            <a:extLst>
              <a:ext uri="{FF2B5EF4-FFF2-40B4-BE49-F238E27FC236}">
                <a16:creationId xmlns:a16="http://schemas.microsoft.com/office/drawing/2014/main" id="{6151CE31-2188-466B-AA4E-9A0EB7A8F3D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66579" y="6467062"/>
            <a:ext cx="3044228" cy="390938"/>
          </a:xfrm>
          <a:prstGeom prst="rect">
            <a:avLst/>
          </a:prstGeom>
        </p:spPr>
      </p:pic>
    </p:spTree>
    <p:extLst>
      <p:ext uri="{BB962C8B-B14F-4D97-AF65-F5344CB8AC3E}">
        <p14:creationId xmlns:p14="http://schemas.microsoft.com/office/powerpoint/2010/main" val="3924714642"/>
      </p:ext>
    </p:extLst>
  </p:cSld>
  <p:clrMapOvr>
    <a:masterClrMapping/>
  </p:clrMapOvr>
</p:sld>
</file>

<file path=ppt/theme/theme1.xml><?xml version="1.0" encoding="utf-8"?>
<a:theme xmlns:a="http://schemas.openxmlformats.org/drawingml/2006/main" name="Dividend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8965</TotalTime>
  <Words>2723</Words>
  <Application>Microsoft Office PowerPoint</Application>
  <PresentationFormat>Widescreen</PresentationFormat>
  <Paragraphs>265</Paragraphs>
  <Slides>24</Slides>
  <Notes>24</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24</vt:i4>
      </vt:variant>
    </vt:vector>
  </HeadingPairs>
  <TitlesOfParts>
    <vt:vector size="33" baseType="lpstr">
      <vt:lpstr>Arial</vt:lpstr>
      <vt:lpstr>Britannic Bold</vt:lpstr>
      <vt:lpstr>Calibri</vt:lpstr>
      <vt:lpstr>Courier New</vt:lpstr>
      <vt:lpstr>Gill Sans MT</vt:lpstr>
      <vt:lpstr>Times New Roman</vt:lpstr>
      <vt:lpstr>Wingdings</vt:lpstr>
      <vt:lpstr>Wingdings 2</vt:lpstr>
      <vt:lpstr>Dividende</vt:lpstr>
      <vt:lpstr>PowerPoint-presentasjon</vt:lpstr>
      <vt:lpstr>Bra, billig og digg mat for ungdom</vt:lpstr>
      <vt:lpstr>Hvem er jeg?</vt:lpstr>
      <vt:lpstr>Hvem er dere?</vt:lpstr>
      <vt:lpstr>AGENDA FOR KURSET</vt:lpstr>
      <vt:lpstr>Aktivitet – matbingo</vt:lpstr>
      <vt:lpstr>Film 1 – frokost</vt:lpstr>
      <vt:lpstr>Hva sier media?</vt:lpstr>
      <vt:lpstr>Ernæring i media</vt:lpstr>
      <vt:lpstr>Helsedirektoratets kostråd</vt:lpstr>
      <vt:lpstr>Frukt og grønt</vt:lpstr>
      <vt:lpstr>Frukt og grønt</vt:lpstr>
      <vt:lpstr>Grove kornprodukter</vt:lpstr>
      <vt:lpstr>Fisk</vt:lpstr>
      <vt:lpstr>Kjøtt og kjøttprodukter</vt:lpstr>
      <vt:lpstr>Redusere kjøttforbruket</vt:lpstr>
      <vt:lpstr>Redusere kjøttforbruket</vt:lpstr>
      <vt:lpstr>Redusere kjøttforbruket</vt:lpstr>
      <vt:lpstr>Meieriprodukter</vt:lpstr>
      <vt:lpstr>Matoljer, margarin og smør</vt:lpstr>
      <vt:lpstr>Salt</vt:lpstr>
      <vt:lpstr>Salt</vt:lpstr>
      <vt:lpstr>sukker</vt:lpstr>
      <vt:lpstr>vann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In – sunn mat for ungdom</dc:title>
  <dc:creator>Line Pettersen</dc:creator>
  <cp:lastModifiedBy>Beate Østengen</cp:lastModifiedBy>
  <cp:revision>406</cp:revision>
  <dcterms:created xsi:type="dcterms:W3CDTF">2017-11-06T14:26:49Z</dcterms:created>
  <dcterms:modified xsi:type="dcterms:W3CDTF">2019-09-26T11:58:28Z</dcterms:modified>
</cp:coreProperties>
</file>