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3"/>
  </p:notesMasterIdLst>
  <p:sldIdLst>
    <p:sldId id="294" r:id="rId2"/>
    <p:sldId id="293" r:id="rId3"/>
    <p:sldId id="328" r:id="rId4"/>
    <p:sldId id="345" r:id="rId5"/>
    <p:sldId id="346" r:id="rId6"/>
    <p:sldId id="347" r:id="rId7"/>
    <p:sldId id="352" r:id="rId8"/>
    <p:sldId id="348" r:id="rId9"/>
    <p:sldId id="349" r:id="rId10"/>
    <p:sldId id="388" r:id="rId11"/>
    <p:sldId id="329" r:id="rId12"/>
    <p:sldId id="330" r:id="rId13"/>
    <p:sldId id="354" r:id="rId14"/>
    <p:sldId id="353" r:id="rId15"/>
    <p:sldId id="344" r:id="rId16"/>
    <p:sldId id="357" r:id="rId17"/>
    <p:sldId id="392" r:id="rId18"/>
    <p:sldId id="356" r:id="rId19"/>
    <p:sldId id="336" r:id="rId20"/>
    <p:sldId id="338" r:id="rId21"/>
    <p:sldId id="290"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CB1D"/>
    <a:srgbClr val="499C52"/>
    <a:srgbClr val="549E39"/>
    <a:srgbClr val="22358B"/>
    <a:srgbClr val="000000"/>
    <a:srgbClr val="83CA32"/>
    <a:srgbClr val="008500"/>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86531" autoAdjust="0"/>
  </p:normalViewPr>
  <p:slideViewPr>
    <p:cSldViewPr snapToGrid="0">
      <p:cViewPr varScale="1">
        <p:scale>
          <a:sx n="66" d="100"/>
          <a:sy n="66" d="100"/>
        </p:scale>
        <p:origin x="66" y="642"/>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4"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2CD02A-7E88-41F1-A0A1-6FF19E503C5C}"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nb-NO"/>
        </a:p>
      </dgm:t>
    </dgm:pt>
    <dgm:pt modelId="{4464F053-0D20-4A46-AC62-E8977AC202EE}">
      <dgm:prSet phldrT="[Tekst]"/>
      <dgm:spPr/>
      <dgm:t>
        <a:bodyPr/>
        <a:lstStyle/>
        <a:p>
          <a:r>
            <a:rPr lang="nb-NO" u="none" dirty="0">
              <a:latin typeface="Berlin Sans FB" panose="020E0602020502020306" pitchFamily="34" charset="0"/>
            </a:rPr>
            <a:t>Butikken</a:t>
          </a:r>
        </a:p>
      </dgm:t>
    </dgm:pt>
    <dgm:pt modelId="{05A2F767-66BD-4FAC-B99D-5638050822CB}" type="parTrans" cxnId="{7A3A10E3-1BFC-4A53-841E-812929C82BDA}">
      <dgm:prSet/>
      <dgm:spPr/>
      <dgm:t>
        <a:bodyPr/>
        <a:lstStyle/>
        <a:p>
          <a:endParaRPr lang="nb-NO"/>
        </a:p>
      </dgm:t>
    </dgm:pt>
    <dgm:pt modelId="{F7931C69-B84C-464E-BED4-760403E88782}" type="sibTrans" cxnId="{7A3A10E3-1BFC-4A53-841E-812929C82BDA}">
      <dgm:prSet/>
      <dgm:spPr/>
      <dgm:t>
        <a:bodyPr/>
        <a:lstStyle/>
        <a:p>
          <a:endParaRPr lang="nb-NO"/>
        </a:p>
      </dgm:t>
    </dgm:pt>
    <dgm:pt modelId="{555C2501-2BFF-4D8E-8A31-629EDFF0DD59}">
      <dgm:prSet phldrT="[Tekst]"/>
      <dgm:spPr/>
      <dgm:t>
        <a:bodyPr/>
        <a:lstStyle/>
        <a:p>
          <a:r>
            <a:rPr lang="nb-NO" dirty="0">
              <a:latin typeface="Berlin Sans FB" panose="020E0602020502020306" pitchFamily="34" charset="0"/>
            </a:rPr>
            <a:t>Hjemme</a:t>
          </a:r>
        </a:p>
      </dgm:t>
    </dgm:pt>
    <dgm:pt modelId="{651635B6-C6FC-41B3-BA33-F78C5920736C}" type="parTrans" cxnId="{0D3C23E3-3C01-4B79-827B-4FCAA495E689}">
      <dgm:prSet/>
      <dgm:spPr/>
      <dgm:t>
        <a:bodyPr/>
        <a:lstStyle/>
        <a:p>
          <a:endParaRPr lang="nb-NO"/>
        </a:p>
      </dgm:t>
    </dgm:pt>
    <dgm:pt modelId="{062DC174-79C4-4D7C-B987-AC576DE849D5}" type="sibTrans" cxnId="{0D3C23E3-3C01-4B79-827B-4FCAA495E689}">
      <dgm:prSet/>
      <dgm:spPr/>
      <dgm:t>
        <a:bodyPr/>
        <a:lstStyle/>
        <a:p>
          <a:endParaRPr lang="nb-NO"/>
        </a:p>
      </dgm:t>
    </dgm:pt>
    <dgm:pt modelId="{5E6C4927-8E2C-492E-BDEF-87FC21B7FE3F}">
      <dgm:prSet phldrT="[Tekst]"/>
      <dgm:spPr/>
      <dgm:t>
        <a:bodyPr/>
        <a:lstStyle/>
        <a:p>
          <a:r>
            <a:rPr lang="nb-NO" dirty="0">
              <a:latin typeface="Berlin Sans FB" panose="020E0602020502020306" pitchFamily="34" charset="0"/>
            </a:rPr>
            <a:t>Matlaging</a:t>
          </a:r>
        </a:p>
      </dgm:t>
    </dgm:pt>
    <dgm:pt modelId="{47153322-7C57-432A-AB19-38A78FC8CAB1}" type="parTrans" cxnId="{1A2E49A5-CEAB-45A0-AE28-E7682A281CE3}">
      <dgm:prSet/>
      <dgm:spPr/>
      <dgm:t>
        <a:bodyPr/>
        <a:lstStyle/>
        <a:p>
          <a:endParaRPr lang="nb-NO"/>
        </a:p>
      </dgm:t>
    </dgm:pt>
    <dgm:pt modelId="{9F34FD20-F2D3-4CD6-AEB7-B0BB636B9E53}" type="sibTrans" cxnId="{1A2E49A5-CEAB-45A0-AE28-E7682A281CE3}">
      <dgm:prSet/>
      <dgm:spPr/>
      <dgm:t>
        <a:bodyPr/>
        <a:lstStyle/>
        <a:p>
          <a:endParaRPr lang="nb-NO"/>
        </a:p>
      </dgm:t>
    </dgm:pt>
    <dgm:pt modelId="{098B6099-0807-44C8-85A9-241A414CC8E0}">
      <dgm:prSet phldrT="[Tekst]"/>
      <dgm:spPr/>
      <dgm:t>
        <a:bodyPr/>
        <a:lstStyle/>
        <a:p>
          <a:r>
            <a:rPr lang="nb-NO" u="sng" dirty="0">
              <a:latin typeface="Berlin Sans FB" panose="020E0602020502020306" pitchFamily="34" charset="0"/>
            </a:rPr>
            <a:t>Helseeffekter</a:t>
          </a:r>
        </a:p>
      </dgm:t>
    </dgm:pt>
    <dgm:pt modelId="{7710B197-D8EF-4E78-879B-54BF84FE5C06}" type="parTrans" cxnId="{B9A84F5B-525B-43FB-9F80-70559F6D37F9}">
      <dgm:prSet/>
      <dgm:spPr/>
      <dgm:t>
        <a:bodyPr/>
        <a:lstStyle/>
        <a:p>
          <a:endParaRPr lang="nb-NO"/>
        </a:p>
      </dgm:t>
    </dgm:pt>
    <dgm:pt modelId="{910A83D9-5DBD-410A-A714-C6B6100A194A}" type="sibTrans" cxnId="{B9A84F5B-525B-43FB-9F80-70559F6D37F9}">
      <dgm:prSet/>
      <dgm:spPr/>
      <dgm:t>
        <a:bodyPr/>
        <a:lstStyle/>
        <a:p>
          <a:endParaRPr lang="nb-NO"/>
        </a:p>
      </dgm:t>
    </dgm:pt>
    <dgm:pt modelId="{C1FFB99C-3B50-49DE-AD1B-B6274C9D7D17}" type="pres">
      <dgm:prSet presAssocID="{E32CD02A-7E88-41F1-A0A1-6FF19E503C5C}" presName="Name0" presStyleCnt="0">
        <dgm:presLayoutVars>
          <dgm:dir/>
          <dgm:resizeHandles val="exact"/>
        </dgm:presLayoutVars>
      </dgm:prSet>
      <dgm:spPr/>
      <dgm:t>
        <a:bodyPr/>
        <a:lstStyle/>
        <a:p>
          <a:endParaRPr lang="nb-NO"/>
        </a:p>
      </dgm:t>
    </dgm:pt>
    <dgm:pt modelId="{0791983B-EF89-45CE-9E7C-91439F8F0AC0}" type="pres">
      <dgm:prSet presAssocID="{4464F053-0D20-4A46-AC62-E8977AC202EE}" presName="compNode" presStyleCnt="0"/>
      <dgm:spPr/>
    </dgm:pt>
    <dgm:pt modelId="{2F49D1C8-919C-4D25-9BB8-284BBE09CEDA}" type="pres">
      <dgm:prSet presAssocID="{4464F053-0D20-4A46-AC62-E8977AC202EE}" presName="pict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144B46A2-C6C1-4F3D-892D-F81DB3A8027C}" type="pres">
      <dgm:prSet presAssocID="{4464F053-0D20-4A46-AC62-E8977AC202EE}" presName="textRect" presStyleLbl="revTx" presStyleIdx="0" presStyleCnt="4">
        <dgm:presLayoutVars>
          <dgm:bulletEnabled val="1"/>
        </dgm:presLayoutVars>
      </dgm:prSet>
      <dgm:spPr/>
      <dgm:t>
        <a:bodyPr/>
        <a:lstStyle/>
        <a:p>
          <a:endParaRPr lang="nb-NO"/>
        </a:p>
      </dgm:t>
    </dgm:pt>
    <dgm:pt modelId="{532A1EE7-DAFA-4A25-86BB-10381EE81410}" type="pres">
      <dgm:prSet presAssocID="{F7931C69-B84C-464E-BED4-760403E88782}" presName="sibTrans" presStyleLbl="sibTrans2D1" presStyleIdx="0" presStyleCnt="0"/>
      <dgm:spPr/>
      <dgm:t>
        <a:bodyPr/>
        <a:lstStyle/>
        <a:p>
          <a:endParaRPr lang="nb-NO"/>
        </a:p>
      </dgm:t>
    </dgm:pt>
    <dgm:pt modelId="{D1AF7E3B-62BE-42BF-9DF1-14B5884F7C19}" type="pres">
      <dgm:prSet presAssocID="{555C2501-2BFF-4D8E-8A31-629EDFF0DD59}" presName="compNode" presStyleCnt="0"/>
      <dgm:spPr/>
    </dgm:pt>
    <dgm:pt modelId="{D57E2E3C-C370-4EDD-B7B7-4BC17F697F2F}" type="pres">
      <dgm:prSet presAssocID="{555C2501-2BFF-4D8E-8A31-629EDFF0DD59}" presName="pictRect" presStyleLbl="node1" presStyleIdx="1" presStyleCnt="4"/>
      <dgm:spPr>
        <a:blipFill>
          <a:blip xmlns:r="http://schemas.openxmlformats.org/officeDocument/2006/relationships" r:embed="rId2" cstate="hqprint">
            <a:extLst>
              <a:ext uri="{28A0092B-C50C-407E-A947-70E740481C1C}">
                <a14:useLocalDpi xmlns:a14="http://schemas.microsoft.com/office/drawing/2010/main" val="0"/>
              </a:ext>
            </a:extLst>
          </a:blip>
          <a:srcRect/>
          <a:stretch>
            <a:fillRect t="-2000" b="-2000"/>
          </a:stretch>
        </a:blipFill>
      </dgm:spPr>
      <dgm:t>
        <a:bodyPr/>
        <a:lstStyle/>
        <a:p>
          <a:endParaRPr lang="nb-NO"/>
        </a:p>
      </dgm:t>
    </dgm:pt>
    <dgm:pt modelId="{E4EB7884-BB10-404A-851C-9B386C161181}" type="pres">
      <dgm:prSet presAssocID="{555C2501-2BFF-4D8E-8A31-629EDFF0DD59}" presName="textRect" presStyleLbl="revTx" presStyleIdx="1" presStyleCnt="4">
        <dgm:presLayoutVars>
          <dgm:bulletEnabled val="1"/>
        </dgm:presLayoutVars>
      </dgm:prSet>
      <dgm:spPr/>
      <dgm:t>
        <a:bodyPr/>
        <a:lstStyle/>
        <a:p>
          <a:endParaRPr lang="nb-NO"/>
        </a:p>
      </dgm:t>
    </dgm:pt>
    <dgm:pt modelId="{3A5A4594-81D9-4B8C-AF75-36B0B460BBC8}" type="pres">
      <dgm:prSet presAssocID="{062DC174-79C4-4D7C-B987-AC576DE849D5}" presName="sibTrans" presStyleLbl="sibTrans2D1" presStyleIdx="0" presStyleCnt="0"/>
      <dgm:spPr/>
      <dgm:t>
        <a:bodyPr/>
        <a:lstStyle/>
        <a:p>
          <a:endParaRPr lang="nb-NO"/>
        </a:p>
      </dgm:t>
    </dgm:pt>
    <dgm:pt modelId="{C49F5141-2BD7-4CA1-9A59-5FE955327837}" type="pres">
      <dgm:prSet presAssocID="{5E6C4927-8E2C-492E-BDEF-87FC21B7FE3F}" presName="compNode" presStyleCnt="0"/>
      <dgm:spPr/>
    </dgm:pt>
    <dgm:pt modelId="{48F0A398-3C2A-4FB9-B5F3-8D53B86A14D5}" type="pres">
      <dgm:prSet presAssocID="{5E6C4927-8E2C-492E-BDEF-87FC21B7FE3F}" presName="pictRect" presStyleLbl="node1" presStyleIdx="2" presStyleCnt="4"/>
      <dgm:spPr>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37870242-E533-4CC3-9E2C-AA34606284E1}" type="pres">
      <dgm:prSet presAssocID="{5E6C4927-8E2C-492E-BDEF-87FC21B7FE3F}" presName="textRect" presStyleLbl="revTx" presStyleIdx="2" presStyleCnt="4">
        <dgm:presLayoutVars>
          <dgm:bulletEnabled val="1"/>
        </dgm:presLayoutVars>
      </dgm:prSet>
      <dgm:spPr/>
      <dgm:t>
        <a:bodyPr/>
        <a:lstStyle/>
        <a:p>
          <a:endParaRPr lang="nb-NO"/>
        </a:p>
      </dgm:t>
    </dgm:pt>
    <dgm:pt modelId="{DAB18349-E231-4595-98EA-914A5D053D68}" type="pres">
      <dgm:prSet presAssocID="{9F34FD20-F2D3-4CD6-AEB7-B0BB636B9E53}" presName="sibTrans" presStyleLbl="sibTrans2D1" presStyleIdx="0" presStyleCnt="0"/>
      <dgm:spPr/>
      <dgm:t>
        <a:bodyPr/>
        <a:lstStyle/>
        <a:p>
          <a:endParaRPr lang="nb-NO"/>
        </a:p>
      </dgm:t>
    </dgm:pt>
    <dgm:pt modelId="{0E7D394C-86AA-4250-AB1E-5B9C844252F0}" type="pres">
      <dgm:prSet presAssocID="{098B6099-0807-44C8-85A9-241A414CC8E0}" presName="compNode" presStyleCnt="0"/>
      <dgm:spPr/>
    </dgm:pt>
    <dgm:pt modelId="{103BAE78-2E87-45F7-A557-2F967052D612}" type="pres">
      <dgm:prSet presAssocID="{098B6099-0807-44C8-85A9-241A414CC8E0}" presName="pictRect" presStyleLbl="node1" presStyleIdx="3" presStyleCnt="4"/>
      <dgm:spPr>
        <a:blipFill>
          <a:blip xmlns:r="http://schemas.openxmlformats.org/officeDocument/2006/relationships" r:embed="rId4" cstate="hqprint">
            <a:extLst>
              <a:ext uri="{28A0092B-C50C-407E-A947-70E740481C1C}">
                <a14:useLocalDpi xmlns:a14="http://schemas.microsoft.com/office/drawing/2010/main" val="0"/>
              </a:ext>
            </a:extLst>
          </a:blip>
          <a:srcRect/>
          <a:stretch>
            <a:fillRect l="-2000" r="-2000"/>
          </a:stretch>
        </a:blipFill>
      </dgm:spPr>
      <dgm:t>
        <a:bodyPr/>
        <a:lstStyle/>
        <a:p>
          <a:endParaRPr lang="nb-NO"/>
        </a:p>
      </dgm:t>
    </dgm:pt>
    <dgm:pt modelId="{A24851A9-F965-4548-A239-6FE71154BEC7}" type="pres">
      <dgm:prSet presAssocID="{098B6099-0807-44C8-85A9-241A414CC8E0}" presName="textRect" presStyleLbl="revTx" presStyleIdx="3" presStyleCnt="4">
        <dgm:presLayoutVars>
          <dgm:bulletEnabled val="1"/>
        </dgm:presLayoutVars>
      </dgm:prSet>
      <dgm:spPr/>
      <dgm:t>
        <a:bodyPr/>
        <a:lstStyle/>
        <a:p>
          <a:endParaRPr lang="nb-NO"/>
        </a:p>
      </dgm:t>
    </dgm:pt>
  </dgm:ptLst>
  <dgm:cxnLst>
    <dgm:cxn modelId="{8DD2BB42-2879-4759-B782-E9E735108121}" type="presOf" srcId="{E32CD02A-7E88-41F1-A0A1-6FF19E503C5C}" destId="{C1FFB99C-3B50-49DE-AD1B-B6274C9D7D17}" srcOrd="0" destOrd="0" presId="urn:microsoft.com/office/officeart/2005/8/layout/pList1"/>
    <dgm:cxn modelId="{7A3A10E3-1BFC-4A53-841E-812929C82BDA}" srcId="{E32CD02A-7E88-41F1-A0A1-6FF19E503C5C}" destId="{4464F053-0D20-4A46-AC62-E8977AC202EE}" srcOrd="0" destOrd="0" parTransId="{05A2F767-66BD-4FAC-B99D-5638050822CB}" sibTransId="{F7931C69-B84C-464E-BED4-760403E88782}"/>
    <dgm:cxn modelId="{9B2EEDFF-A0C8-4E87-86D1-5D4F7946CD78}" type="presOf" srcId="{5E6C4927-8E2C-492E-BDEF-87FC21B7FE3F}" destId="{37870242-E533-4CC3-9E2C-AA34606284E1}" srcOrd="0" destOrd="0" presId="urn:microsoft.com/office/officeart/2005/8/layout/pList1"/>
    <dgm:cxn modelId="{9C9EBB3B-27F6-4F94-B23F-176958BAD9CF}" type="presOf" srcId="{9F34FD20-F2D3-4CD6-AEB7-B0BB636B9E53}" destId="{DAB18349-E231-4595-98EA-914A5D053D68}" srcOrd="0" destOrd="0" presId="urn:microsoft.com/office/officeart/2005/8/layout/pList1"/>
    <dgm:cxn modelId="{5D1F3ECD-911E-426C-A2E0-BDCF90F377B6}" type="presOf" srcId="{F7931C69-B84C-464E-BED4-760403E88782}" destId="{532A1EE7-DAFA-4A25-86BB-10381EE81410}" srcOrd="0" destOrd="0" presId="urn:microsoft.com/office/officeart/2005/8/layout/pList1"/>
    <dgm:cxn modelId="{DEE65CF7-28DD-427B-AEE6-0D0F5D48490C}" type="presOf" srcId="{555C2501-2BFF-4D8E-8A31-629EDFF0DD59}" destId="{E4EB7884-BB10-404A-851C-9B386C161181}" srcOrd="0" destOrd="0" presId="urn:microsoft.com/office/officeart/2005/8/layout/pList1"/>
    <dgm:cxn modelId="{7D0E01C4-47AC-4D67-A567-6F2FE796D3DD}" type="presOf" srcId="{062DC174-79C4-4D7C-B987-AC576DE849D5}" destId="{3A5A4594-81D9-4B8C-AF75-36B0B460BBC8}" srcOrd="0" destOrd="0" presId="urn:microsoft.com/office/officeart/2005/8/layout/pList1"/>
    <dgm:cxn modelId="{896C8E1B-2FA4-4345-80A1-A98488840297}" type="presOf" srcId="{098B6099-0807-44C8-85A9-241A414CC8E0}" destId="{A24851A9-F965-4548-A239-6FE71154BEC7}" srcOrd="0" destOrd="0" presId="urn:microsoft.com/office/officeart/2005/8/layout/pList1"/>
    <dgm:cxn modelId="{B9A84F5B-525B-43FB-9F80-70559F6D37F9}" srcId="{E32CD02A-7E88-41F1-A0A1-6FF19E503C5C}" destId="{098B6099-0807-44C8-85A9-241A414CC8E0}" srcOrd="3" destOrd="0" parTransId="{7710B197-D8EF-4E78-879B-54BF84FE5C06}" sibTransId="{910A83D9-5DBD-410A-A714-C6B6100A194A}"/>
    <dgm:cxn modelId="{0D3C23E3-3C01-4B79-827B-4FCAA495E689}" srcId="{E32CD02A-7E88-41F1-A0A1-6FF19E503C5C}" destId="{555C2501-2BFF-4D8E-8A31-629EDFF0DD59}" srcOrd="1" destOrd="0" parTransId="{651635B6-C6FC-41B3-BA33-F78C5920736C}" sibTransId="{062DC174-79C4-4D7C-B987-AC576DE849D5}"/>
    <dgm:cxn modelId="{1A2E49A5-CEAB-45A0-AE28-E7682A281CE3}" srcId="{E32CD02A-7E88-41F1-A0A1-6FF19E503C5C}" destId="{5E6C4927-8E2C-492E-BDEF-87FC21B7FE3F}" srcOrd="2" destOrd="0" parTransId="{47153322-7C57-432A-AB19-38A78FC8CAB1}" sibTransId="{9F34FD20-F2D3-4CD6-AEB7-B0BB636B9E53}"/>
    <dgm:cxn modelId="{AFB28026-37A0-4A5D-AAE2-7B159C698915}" type="presOf" srcId="{4464F053-0D20-4A46-AC62-E8977AC202EE}" destId="{144B46A2-C6C1-4F3D-892D-F81DB3A8027C}" srcOrd="0" destOrd="0" presId="urn:microsoft.com/office/officeart/2005/8/layout/pList1"/>
    <dgm:cxn modelId="{295E8E26-22E1-491A-B64E-36551CFF0395}" type="presParOf" srcId="{C1FFB99C-3B50-49DE-AD1B-B6274C9D7D17}" destId="{0791983B-EF89-45CE-9E7C-91439F8F0AC0}" srcOrd="0" destOrd="0" presId="urn:microsoft.com/office/officeart/2005/8/layout/pList1"/>
    <dgm:cxn modelId="{C7BCE127-C18A-41C5-BBF9-ACA3E020E5A4}" type="presParOf" srcId="{0791983B-EF89-45CE-9E7C-91439F8F0AC0}" destId="{2F49D1C8-919C-4D25-9BB8-284BBE09CEDA}" srcOrd="0" destOrd="0" presId="urn:microsoft.com/office/officeart/2005/8/layout/pList1"/>
    <dgm:cxn modelId="{FABDAC6F-AD8B-432C-B301-4928476E63EE}" type="presParOf" srcId="{0791983B-EF89-45CE-9E7C-91439F8F0AC0}" destId="{144B46A2-C6C1-4F3D-892D-F81DB3A8027C}" srcOrd="1" destOrd="0" presId="urn:microsoft.com/office/officeart/2005/8/layout/pList1"/>
    <dgm:cxn modelId="{3EC372A1-F6D1-4301-BD97-B3FFDA14F3DF}" type="presParOf" srcId="{C1FFB99C-3B50-49DE-AD1B-B6274C9D7D17}" destId="{532A1EE7-DAFA-4A25-86BB-10381EE81410}" srcOrd="1" destOrd="0" presId="urn:microsoft.com/office/officeart/2005/8/layout/pList1"/>
    <dgm:cxn modelId="{6E01DB6B-663B-4CC7-8022-36199FC4977D}" type="presParOf" srcId="{C1FFB99C-3B50-49DE-AD1B-B6274C9D7D17}" destId="{D1AF7E3B-62BE-42BF-9DF1-14B5884F7C19}" srcOrd="2" destOrd="0" presId="urn:microsoft.com/office/officeart/2005/8/layout/pList1"/>
    <dgm:cxn modelId="{135C7E43-9980-4395-8DA3-A42E15EE473C}" type="presParOf" srcId="{D1AF7E3B-62BE-42BF-9DF1-14B5884F7C19}" destId="{D57E2E3C-C370-4EDD-B7B7-4BC17F697F2F}" srcOrd="0" destOrd="0" presId="urn:microsoft.com/office/officeart/2005/8/layout/pList1"/>
    <dgm:cxn modelId="{2A5D6B3E-35BF-4FB8-B272-14A53D544E69}" type="presParOf" srcId="{D1AF7E3B-62BE-42BF-9DF1-14B5884F7C19}" destId="{E4EB7884-BB10-404A-851C-9B386C161181}" srcOrd="1" destOrd="0" presId="urn:microsoft.com/office/officeart/2005/8/layout/pList1"/>
    <dgm:cxn modelId="{5EDE01CB-128C-4688-B0C7-D9A7B69B50C9}" type="presParOf" srcId="{C1FFB99C-3B50-49DE-AD1B-B6274C9D7D17}" destId="{3A5A4594-81D9-4B8C-AF75-36B0B460BBC8}" srcOrd="3" destOrd="0" presId="urn:microsoft.com/office/officeart/2005/8/layout/pList1"/>
    <dgm:cxn modelId="{E2634F58-897C-4633-B0F2-508395C23221}" type="presParOf" srcId="{C1FFB99C-3B50-49DE-AD1B-B6274C9D7D17}" destId="{C49F5141-2BD7-4CA1-9A59-5FE955327837}" srcOrd="4" destOrd="0" presId="urn:microsoft.com/office/officeart/2005/8/layout/pList1"/>
    <dgm:cxn modelId="{CFBB006A-30E8-4603-B8A9-86E145A3A1D7}" type="presParOf" srcId="{C49F5141-2BD7-4CA1-9A59-5FE955327837}" destId="{48F0A398-3C2A-4FB9-B5F3-8D53B86A14D5}" srcOrd="0" destOrd="0" presId="urn:microsoft.com/office/officeart/2005/8/layout/pList1"/>
    <dgm:cxn modelId="{47DCFE67-FF80-4116-9E58-EF764DBAA1F5}" type="presParOf" srcId="{C49F5141-2BD7-4CA1-9A59-5FE955327837}" destId="{37870242-E533-4CC3-9E2C-AA34606284E1}" srcOrd="1" destOrd="0" presId="urn:microsoft.com/office/officeart/2005/8/layout/pList1"/>
    <dgm:cxn modelId="{72B4D6CA-3EF3-4038-A23F-E7AB6A9F8E02}" type="presParOf" srcId="{C1FFB99C-3B50-49DE-AD1B-B6274C9D7D17}" destId="{DAB18349-E231-4595-98EA-914A5D053D68}" srcOrd="5" destOrd="0" presId="urn:microsoft.com/office/officeart/2005/8/layout/pList1"/>
    <dgm:cxn modelId="{F2632238-1EF3-4541-9D69-5F9DDCDD09EA}" type="presParOf" srcId="{C1FFB99C-3B50-49DE-AD1B-B6274C9D7D17}" destId="{0E7D394C-86AA-4250-AB1E-5B9C844252F0}" srcOrd="6" destOrd="0" presId="urn:microsoft.com/office/officeart/2005/8/layout/pList1"/>
    <dgm:cxn modelId="{0C93F004-6D77-4575-B908-9E1FE1984D27}" type="presParOf" srcId="{0E7D394C-86AA-4250-AB1E-5B9C844252F0}" destId="{103BAE78-2E87-45F7-A557-2F967052D612}" srcOrd="0" destOrd="0" presId="urn:microsoft.com/office/officeart/2005/8/layout/pList1"/>
    <dgm:cxn modelId="{F732CF99-B3C8-4B66-AB3D-8007592E2544}" type="presParOf" srcId="{0E7D394C-86AA-4250-AB1E-5B9C844252F0}" destId="{A24851A9-F965-4548-A239-6FE71154BEC7}"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49D1C8-919C-4D25-9BB8-284BBE09CEDA}">
      <dsp:nvSpPr>
        <dsp:cNvPr id="0" name=""/>
        <dsp:cNvSpPr/>
      </dsp:nvSpPr>
      <dsp:spPr>
        <a:xfrm>
          <a:off x="5384" y="480980"/>
          <a:ext cx="2562524" cy="1765579"/>
        </a:xfrm>
        <a:prstGeom prst="round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4B46A2-C6C1-4F3D-892D-F81DB3A8027C}">
      <dsp:nvSpPr>
        <dsp:cNvPr id="0" name=""/>
        <dsp:cNvSpPr/>
      </dsp:nvSpPr>
      <dsp:spPr>
        <a:xfrm>
          <a:off x="5384"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u="none" kern="1200" dirty="0">
              <a:latin typeface="Berlin Sans FB" panose="020E0602020502020306" pitchFamily="34" charset="0"/>
            </a:rPr>
            <a:t>Butikken</a:t>
          </a:r>
        </a:p>
      </dsp:txBody>
      <dsp:txXfrm>
        <a:off x="5384" y="2246560"/>
        <a:ext cx="2562524" cy="950696"/>
      </dsp:txXfrm>
    </dsp:sp>
    <dsp:sp modelId="{D57E2E3C-C370-4EDD-B7B7-4BC17F697F2F}">
      <dsp:nvSpPr>
        <dsp:cNvPr id="0" name=""/>
        <dsp:cNvSpPr/>
      </dsp:nvSpPr>
      <dsp:spPr>
        <a:xfrm>
          <a:off x="2824269" y="480980"/>
          <a:ext cx="2562524" cy="1765579"/>
        </a:xfrm>
        <a:prstGeom prst="roundRect">
          <a:avLst/>
        </a:prstGeom>
        <a:blipFill>
          <a:blip xmlns:r="http://schemas.openxmlformats.org/officeDocument/2006/relationships" r:embed="rId2" cstate="hqprint">
            <a:extLst>
              <a:ext uri="{28A0092B-C50C-407E-A947-70E740481C1C}">
                <a14:useLocalDpi xmlns:a14="http://schemas.microsoft.com/office/drawing/2010/main" val="0"/>
              </a:ext>
            </a:extLst>
          </a:blip>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B7884-BB10-404A-851C-9B386C161181}">
      <dsp:nvSpPr>
        <dsp:cNvPr id="0" name=""/>
        <dsp:cNvSpPr/>
      </dsp:nvSpPr>
      <dsp:spPr>
        <a:xfrm>
          <a:off x="2824269"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kern="1200" dirty="0">
              <a:latin typeface="Berlin Sans FB" panose="020E0602020502020306" pitchFamily="34" charset="0"/>
            </a:rPr>
            <a:t>Hjemme</a:t>
          </a:r>
        </a:p>
      </dsp:txBody>
      <dsp:txXfrm>
        <a:off x="2824269" y="2246560"/>
        <a:ext cx="2562524" cy="950696"/>
      </dsp:txXfrm>
    </dsp:sp>
    <dsp:sp modelId="{48F0A398-3C2A-4FB9-B5F3-8D53B86A14D5}">
      <dsp:nvSpPr>
        <dsp:cNvPr id="0" name=""/>
        <dsp:cNvSpPr/>
      </dsp:nvSpPr>
      <dsp:spPr>
        <a:xfrm>
          <a:off x="5643155" y="480980"/>
          <a:ext cx="2562524" cy="1765579"/>
        </a:xfrm>
        <a:prstGeom prst="roundRect">
          <a:avLst/>
        </a:prstGeom>
        <a:blipFill>
          <a:blip xmlns:r="http://schemas.openxmlformats.org/officeDocument/2006/relationships" r:embed="rId3"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70242-E533-4CC3-9E2C-AA34606284E1}">
      <dsp:nvSpPr>
        <dsp:cNvPr id="0" name=""/>
        <dsp:cNvSpPr/>
      </dsp:nvSpPr>
      <dsp:spPr>
        <a:xfrm>
          <a:off x="5643155"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kern="1200" dirty="0">
              <a:latin typeface="Berlin Sans FB" panose="020E0602020502020306" pitchFamily="34" charset="0"/>
            </a:rPr>
            <a:t>Matlaging</a:t>
          </a:r>
        </a:p>
      </dsp:txBody>
      <dsp:txXfrm>
        <a:off x="5643155" y="2246560"/>
        <a:ext cx="2562524" cy="950696"/>
      </dsp:txXfrm>
    </dsp:sp>
    <dsp:sp modelId="{103BAE78-2E87-45F7-A557-2F967052D612}">
      <dsp:nvSpPr>
        <dsp:cNvPr id="0" name=""/>
        <dsp:cNvSpPr/>
      </dsp:nvSpPr>
      <dsp:spPr>
        <a:xfrm>
          <a:off x="8462040" y="480980"/>
          <a:ext cx="2562524" cy="1765579"/>
        </a:xfrm>
        <a:prstGeom prst="roundRect">
          <a:avLst/>
        </a:prstGeom>
        <a:blipFill>
          <a:blip xmlns:r="http://schemas.openxmlformats.org/officeDocument/2006/relationships" r:embed="rId4" cstate="hqprint">
            <a:extLst>
              <a:ext uri="{28A0092B-C50C-407E-A947-70E740481C1C}">
                <a14:useLocalDpi xmlns:a14="http://schemas.microsoft.com/office/drawing/2010/main" val="0"/>
              </a:ext>
            </a:extLst>
          </a:blip>
          <a:srcRect/>
          <a:stretch>
            <a:fillRect l="-2000" r="-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4851A9-F965-4548-A239-6FE71154BEC7}">
      <dsp:nvSpPr>
        <dsp:cNvPr id="0" name=""/>
        <dsp:cNvSpPr/>
      </dsp:nvSpPr>
      <dsp:spPr>
        <a:xfrm>
          <a:off x="8462040" y="2246560"/>
          <a:ext cx="2562524" cy="9506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3360" tIns="213360" rIns="213360" bIns="0" numCol="1" spcCol="1270" anchor="t" anchorCtr="0">
          <a:noAutofit/>
        </a:bodyPr>
        <a:lstStyle/>
        <a:p>
          <a:pPr lvl="0" algn="ctr" defTabSz="1333500">
            <a:lnSpc>
              <a:spcPct val="90000"/>
            </a:lnSpc>
            <a:spcBef>
              <a:spcPct val="0"/>
            </a:spcBef>
            <a:spcAft>
              <a:spcPct val="35000"/>
            </a:spcAft>
          </a:pPr>
          <a:r>
            <a:rPr lang="nb-NO" sz="3000" u="sng" kern="1200" dirty="0">
              <a:latin typeface="Berlin Sans FB" panose="020E0602020502020306" pitchFamily="34" charset="0"/>
            </a:rPr>
            <a:t>Helseeffekter</a:t>
          </a:r>
        </a:p>
      </dsp:txBody>
      <dsp:txXfrm>
        <a:off x="8462040" y="2246560"/>
        <a:ext cx="2562524" cy="950696"/>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D9E39F-FA9F-4DF1-AEA7-B1AA6FEAC830}" type="datetimeFigureOut">
              <a:rPr lang="nb-NO" smtClean="0"/>
              <a:t>10.08.2018</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134B9-A146-4453-A311-3A8430A19C8A}" type="slidenum">
              <a:rPr lang="nb-NO" smtClean="0"/>
              <a:t>‹#›</a:t>
            </a:fld>
            <a:endParaRPr lang="nb-NO"/>
          </a:p>
        </p:txBody>
      </p:sp>
    </p:spTree>
    <p:extLst>
      <p:ext uri="{BB962C8B-B14F-4D97-AF65-F5344CB8AC3E}">
        <p14:creationId xmlns:p14="http://schemas.microsoft.com/office/powerpoint/2010/main" val="1729869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Nå skal vi ta for oss temaene: grunnleggende ernæring, ernæringsutfordringer og matens effekt på helsen.</a:t>
            </a:r>
          </a:p>
          <a:p>
            <a:pPr marL="171450" indent="-171450">
              <a:buFont typeface="Arial" panose="020B0604020202020204" pitchFamily="34" charset="0"/>
              <a:buChar char="•"/>
            </a:pPr>
            <a:r>
              <a:rPr lang="nb-NO" dirty="0"/>
              <a:t>Det er viktig å ha kjennskap til litt grunnleggende ernæring, hvilke ernæringsutfordringer som er i Norge og hvilke effekter maten har på helsen vår. </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2</a:t>
            </a:fld>
            <a:endParaRPr lang="nb-NO"/>
          </a:p>
        </p:txBody>
      </p:sp>
    </p:spTree>
    <p:extLst>
      <p:ext uri="{BB962C8B-B14F-4D97-AF65-F5344CB8AC3E}">
        <p14:creationId xmlns:p14="http://schemas.microsoft.com/office/powerpoint/2010/main" val="227701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Kostholdet i den norske befolkningen er i stor grad i tråd med kostrådene, men det er noen konkrete utfordringer som man bør prøve å forbedre, for at helsen i hele befolkningen skal bli enda bedre.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er ønskelig å øke inntaket av fisk, frukt, bær og grønnsaker, grove kornprodukter, vitamin D, folat og jod.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I tillegg bør man redusere inntaket av rødt kjøtt og fete kjøttprodukter og heller velge magrere produkter. Man bør spise mindre sukker, mindre mettet fett og mindre salt (Helsedirektoratet, 2017).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11</a:t>
            </a:fld>
            <a:endParaRPr lang="nb-NO"/>
          </a:p>
        </p:txBody>
      </p:sp>
    </p:spTree>
    <p:extLst>
      <p:ext uri="{BB962C8B-B14F-4D97-AF65-F5344CB8AC3E}">
        <p14:creationId xmlns:p14="http://schemas.microsoft.com/office/powerpoint/2010/main" val="1177032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Hvis man følger helsedirektoratets kostråd kan dette bidra til å forebygge: </a:t>
            </a:r>
          </a:p>
          <a:p>
            <a:pPr marL="742950" lvl="1" indent="-285750">
              <a:lnSpc>
                <a:spcPct val="150000"/>
              </a:lnSpc>
              <a:spcAft>
                <a:spcPts val="60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Blodtrykk, hjerte- og karsykdommer (blodpropp, hjerneslag og hjerteinfarkt) </a:t>
            </a:r>
          </a:p>
          <a:p>
            <a:pPr marL="742950" lvl="1" indent="-285750">
              <a:lnSpc>
                <a:spcPct val="150000"/>
              </a:lnSpc>
              <a:spcAft>
                <a:spcPts val="60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Overvekt og fedme </a:t>
            </a:r>
          </a:p>
          <a:p>
            <a:pPr marL="742950" lvl="1" indent="-285750">
              <a:lnSpc>
                <a:spcPct val="150000"/>
              </a:lnSpc>
              <a:spcAft>
                <a:spcPts val="60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Diabetes type 2 </a:t>
            </a:r>
          </a:p>
          <a:p>
            <a:pPr marL="742950" lvl="1" indent="-285750">
              <a:lnSpc>
                <a:spcPct val="150000"/>
              </a:lnSpc>
              <a:spcAft>
                <a:spcPts val="60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Noen former for kreft </a:t>
            </a:r>
          </a:p>
          <a:p>
            <a:pPr marL="742950" lvl="1" indent="-285750">
              <a:lnSpc>
                <a:spcPct val="150000"/>
              </a:lnSpc>
              <a:spcAft>
                <a:spcPts val="60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Benskjørhet </a:t>
            </a:r>
          </a:p>
          <a:p>
            <a:pPr marL="742950" lvl="1" indent="-285750">
              <a:lnSpc>
                <a:spcPct val="150000"/>
              </a:lnSpc>
              <a:spcAft>
                <a:spcPts val="600"/>
              </a:spcAft>
              <a:buFont typeface="Courier New" panose="02070309020205020404" pitchFamily="49" charset="0"/>
              <a:buChar char="o"/>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Tannråte</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Noen av disse nevnt over er ikke sykdommer i seg selv, men tilstander som øker risiko for å utvikle sykdom</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er ikke nødvendigvis sånn at disse sykdommene er så relevant for dere ungdommer her og nå, men det er lurt å legg et godt grunnlag tidlig, slik at man reduserer risikoen for å utvikle disse livsstilssykdommene.</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 vanene man lager seg i de tidligere årene blir som oftest med oss resten av livet (Helsedirektoratet, 2017).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12</a:t>
            </a:fld>
            <a:endParaRPr lang="nb-NO"/>
          </a:p>
        </p:txBody>
      </p:sp>
    </p:spTree>
    <p:extLst>
      <p:ext uri="{BB962C8B-B14F-4D97-AF65-F5344CB8AC3E}">
        <p14:creationId xmlns:p14="http://schemas.microsoft.com/office/powerpoint/2010/main" val="3009848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Ikke bare er det viktig å spise mat i tråd med kostrådene for å unngå sykdom, men det er også viktig å spise mat jevnlig for å fungere i hverdagen.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Her er en figur som viser hvor mange i 6. klasse som spiser frokost 4 ganger eller flere i uken i motsetning til videregående elever i 1. klasse. Blant 6. klassinger er det ca. 90 % som spiser frokost, mens blant 1. VGS-elever er det rett over 70 % som spiser frokost. Dette viser at inntak av frokost avtar med økende klassetrinn.</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å spise frokost og måltider jevnt i løpet av dagen bidrar til at man føler seg mett, at blodsukkeret holder seg stabilt gjennom lang dag og ikke minst at man klarer å holde konsentrasjonen oppe – som kan bidra til at man lærer bedre.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Ved å ha et variert kosthold, vil man legge et godt grunnlag for helsen resten av livet og kan til og med være avgjørende for hvordan helsen til ditt fremtidige barn blir (Helsedirektoratet, 2015). </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13</a:t>
            </a:fld>
            <a:endParaRPr lang="nb-NO"/>
          </a:p>
        </p:txBody>
      </p:sp>
    </p:spTree>
    <p:extLst>
      <p:ext uri="{BB962C8B-B14F-4D97-AF65-F5344CB8AC3E}">
        <p14:creationId xmlns:p14="http://schemas.microsoft.com/office/powerpoint/2010/main" val="1162191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Mange ungdommer stresser mye med mat.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Noen tenker bare på kalorier, fett, proteiner, karbohydrater, sukker, vekt osv.</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Men det er viktig å huske på at mat er </a:t>
            </a: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mer</a:t>
            </a: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enn bare næringsstoffer og spising mer enn bare å bli mett!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Mat bør smake godt og det bør også bidra til velvære og glede.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Mat hører også til i sosiale lag (som bursdag og fest) og det kan være en idé å lage mat med andre for å gjøre det enda morsommere. </a:t>
            </a:r>
          </a:p>
          <a:p>
            <a:pPr marL="342900" lvl="0" indent="-342900">
              <a:lnSpc>
                <a:spcPct val="150000"/>
              </a:lnSpc>
              <a:spcAft>
                <a:spcPts val="600"/>
              </a:spcAft>
              <a:buFont typeface="Symbol" panose="05050102010706020507" pitchFamily="18" charset="2"/>
              <a:buChar char=""/>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Det er viktig at man spiser sunt, men det er minst like viktig at man har et sunt forhold til maten man spiser.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14</a:t>
            </a:fld>
            <a:endParaRPr lang="nb-NO"/>
          </a:p>
        </p:txBody>
      </p:sp>
    </p:spTree>
    <p:extLst>
      <p:ext uri="{BB962C8B-B14F-4D97-AF65-F5344CB8AC3E}">
        <p14:creationId xmlns:p14="http://schemas.microsoft.com/office/powerpoint/2010/main" val="140288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Dette er en online-quiz. Den krever internettilgang og at alle deltakere har </a:t>
            </a:r>
            <a:r>
              <a:rPr lang="nb-NO" sz="1200" kern="1200" dirty="0" err="1" smtClean="0">
                <a:solidFill>
                  <a:schemeClr val="tx1"/>
                </a:solidFill>
                <a:effectLst/>
                <a:latin typeface="+mn-lt"/>
                <a:ea typeface="+mn-ea"/>
                <a:cs typeface="+mn-cs"/>
              </a:rPr>
              <a:t>lap-top</a:t>
            </a:r>
            <a:r>
              <a:rPr lang="nb-NO" sz="1200" kern="1200" dirty="0" smtClean="0">
                <a:solidFill>
                  <a:schemeClr val="tx1"/>
                </a:solidFill>
                <a:effectLst/>
                <a:latin typeface="+mn-lt"/>
                <a:ea typeface="+mn-ea"/>
                <a:cs typeface="+mn-cs"/>
              </a:rPr>
              <a:t> eller mobil med internett de kan spille fra. </a:t>
            </a:r>
            <a:r>
              <a:rPr lang="nb-NO" sz="1200" b="1" kern="1200" smtClean="0">
                <a:solidFill>
                  <a:schemeClr val="tx1"/>
                </a:solidFill>
                <a:effectLst/>
                <a:latin typeface="+mn-lt"/>
                <a:ea typeface="+mn-ea"/>
                <a:cs typeface="+mn-cs"/>
              </a:rPr>
              <a:t>Denne kan sløyfes.</a:t>
            </a:r>
            <a:endParaRPr lang="nb-NO" sz="1200" kern="1200" smtClean="0">
              <a:solidFill>
                <a:schemeClr val="tx1"/>
              </a:solidFill>
              <a:effectLst/>
              <a:latin typeface="+mn-lt"/>
              <a:ea typeface="+mn-ea"/>
              <a:cs typeface="+mn-cs"/>
            </a:endParaRP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15</a:t>
            </a:fld>
            <a:endParaRPr lang="nb-NO"/>
          </a:p>
        </p:txBody>
      </p:sp>
    </p:spTree>
    <p:extLst>
      <p:ext uri="{BB962C8B-B14F-4D97-AF65-F5344CB8AC3E}">
        <p14:creationId xmlns:p14="http://schemas.microsoft.com/office/powerpoint/2010/main" val="4082518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en ekstra aktivitet hvis dere får tid. Nå skal dere ta for dere en og en matvare og komme med forslag til bruksområder. Hvert forslag gir ett poeng og bruksområdene kan være både frokost, lunsj og middag. For eksempel kan </a:t>
            </a:r>
            <a:r>
              <a:rPr lang="nb-NO" dirty="0" err="1"/>
              <a:t>fullkornstortilla</a:t>
            </a:r>
            <a:r>
              <a:rPr lang="nb-NO" dirty="0"/>
              <a:t> brukes til taco, </a:t>
            </a:r>
            <a:r>
              <a:rPr lang="nb-NO" dirty="0" err="1"/>
              <a:t>wrap</a:t>
            </a:r>
            <a:r>
              <a:rPr lang="nb-NO" dirty="0"/>
              <a:t>, tortillapizza, erstatte lasagneplatene eller stekes og brukes som tortillachips.</a:t>
            </a:r>
          </a:p>
          <a:p>
            <a:endParaRPr lang="nb-NO" dirty="0"/>
          </a:p>
          <a:p>
            <a:r>
              <a:rPr lang="nb-NO" b="1" dirty="0"/>
              <a:t>Tips til kursholder:</a:t>
            </a:r>
          </a:p>
          <a:p>
            <a:r>
              <a:rPr lang="nb-NO" dirty="0"/>
              <a:t>Elevene får 5-10 minutters tenketid. Etterpå går dere igjennom noen få forslag fra noen grupper, eller ett forslag fra hver gruppe. Husk å få forslag til alle de tre basismatvarene. Deretter sier du «rekk opp hånda alle gruppene som har (for eksempel) 5 eller flere forslag til bruksområder, 8 eller flere forslag», og så videre frem til dere har funnet gruppen med flest forslag. Du kan velge å be dem rekke opp hånda for antall forslag til hver matvare, om du ønsker.</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19</a:t>
            </a:fld>
            <a:endParaRPr lang="nb-NO"/>
          </a:p>
        </p:txBody>
      </p:sp>
    </p:spTree>
    <p:extLst>
      <p:ext uri="{BB962C8B-B14F-4D97-AF65-F5344CB8AC3E}">
        <p14:creationId xmlns:p14="http://schemas.microsoft.com/office/powerpoint/2010/main" val="3043772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21</a:t>
            </a:fld>
            <a:endParaRPr lang="nb-NO"/>
          </a:p>
        </p:txBody>
      </p:sp>
    </p:spTree>
    <p:extLst>
      <p:ext uri="{BB962C8B-B14F-4D97-AF65-F5344CB8AC3E}">
        <p14:creationId xmlns:p14="http://schemas.microsoft.com/office/powerpoint/2010/main" val="163966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For å kunne forstå hvorfor det er så viktig med mat, trenger man også å vite hva maten består av. Vi deler næringsstoffer inn i energigivende og ikke-energigivende. De som gir oss energi trenger vi i større mengder og hver dag. Kroppen trenger å få i seg både fett, protein og karbohydrater for å fungere slik den skal i visse mengder. Kosten bør bestå av 45-60 % karbohydrater, 25-40 % fett og 10-20 % protein. Alle er like viktige og hører til i et variert kosthold.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 ikke-energigivende næringsstoffene er vitaminer, mineraler og sporstoffer som kroppen trenger i mindre mengder enn de energigivende næringsstoffene, men som er veldig viktige å få i seg for at kroppen skal fungere optimalt.</a:t>
            </a:r>
          </a:p>
          <a:p>
            <a:pPr marL="457200">
              <a:lnSpc>
                <a:spcPct val="150000"/>
              </a:lnSpc>
              <a:spcAft>
                <a:spcPts val="600"/>
              </a:spcAft>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50000"/>
              </a:lnSpc>
              <a:spcAft>
                <a:spcPts val="0"/>
              </a:spcAft>
            </a:pPr>
            <a:r>
              <a:rPr lang="nb-NO" sz="1200" b="1" dirty="0">
                <a:effectLst/>
                <a:latin typeface="Times New Roman" panose="02020603050405020304" pitchFamily="18" charset="0"/>
                <a:ea typeface="Calibri" panose="020F0502020204030204" pitchFamily="34" charset="0"/>
                <a:cs typeface="Times New Roman" panose="02020603050405020304" pitchFamily="18" charset="0"/>
              </a:rPr>
              <a:t>Tips til aktivisering: </a:t>
            </a:r>
            <a:endParaRPr lang="nb-NO"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Spørre om noen vet hvilke næringsstoffer som går innunder energigivende og ikke-energigivende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3</a:t>
            </a:fld>
            <a:endParaRPr lang="nb-NO"/>
          </a:p>
        </p:txBody>
      </p:sp>
    </p:spTree>
    <p:extLst>
      <p:ext uri="{BB962C8B-B14F-4D97-AF65-F5344CB8AC3E}">
        <p14:creationId xmlns:p14="http://schemas.microsoft.com/office/powerpoint/2010/main" val="91680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 skiller mellom to ulike type fett: mettet fett og umettet fett</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Mettet fett er det fettet vi bør spise mindre av og det finner vi i blant annet kjøtt, meieriprodukter, kokosfett og palmeolje. Palmeolje er en type olje som ikke bare inneholder mye mettet fett, men har også skadende effekt på miljøet (Regnskogfondet, u.å.).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Umettet fett deler vi igjen inn i det som kalles enumettet fett og flerumettet fett.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Enumettet fett finnes i rapsolje, olivenolje og svinekjøtt, mens flerumettet fett finnes i fisk og sjømat, tran, planteoljer og kornprodukter.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Man bør prøve å velge umettet fett fremfor mettet fett.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4</a:t>
            </a:fld>
            <a:endParaRPr lang="nb-NO"/>
          </a:p>
        </p:txBody>
      </p:sp>
    </p:spTree>
    <p:extLst>
      <p:ext uri="{BB962C8B-B14F-4D97-AF65-F5344CB8AC3E}">
        <p14:creationId xmlns:p14="http://schemas.microsoft.com/office/powerpoint/2010/main" val="10480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Protein er kroppens byggeklosser og består av aminosyrer.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er 20 vanlige aminosyrer, hvor 9 av disse er essensielle. Dette betyr at vi er nødt til å få i oss disse 9 via kosten fordi kroppen ikke lager disse selv. De 11 andre aminosyrene kan kroppen i større eller mindre grad lage selv.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Ulike type matvarer inneholder ulike type aminosyrer. Animalske matvarer inneholder alltid de 9 essensielle aminosyrene, men skal man få i seg alle de 9 essensielle aminosyrene fra vegetabilske matvarer kan man for eksempel spise korn og belgvekster sammen. Da vil proteinkvaliteten bli god.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går også an å kombinere vegetabilske og animalske matvarer, som melk og korn for å få i seg protein av god kvalitet.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Man må daglig få i seg nok protein, fordi protein er viktig for oppbygging og vedlikehold av muskler og andre celler og vev i kroppen.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 største kildene til protein er kjøtt, fisk, egg, melkeprodukter, korn og belgvekster</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Men selv om man trenger daglig tilførsel av protein er det sjeldent med et for lavt proteininntak i Norge i dag. Ofte gjelder dette kun eldre eller andre som har et for lavt inntak av mat. </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5</a:t>
            </a:fld>
            <a:endParaRPr lang="nb-NO"/>
          </a:p>
        </p:txBody>
      </p:sp>
    </p:spTree>
    <p:extLst>
      <p:ext uri="{BB962C8B-B14F-4D97-AF65-F5344CB8AC3E}">
        <p14:creationId xmlns:p14="http://schemas.microsoft.com/office/powerpoint/2010/main" val="241178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Karbohydrater finnes hovedsakelig i planter, men det finnes også små mengder i melk og i kjøtt.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Kostfiber en type karbohydrat og den aller viktigste kilden til kostfiber er grove kornprodukter. Kostfiber bør vi spise mer av, og derfor bør vi velge kornprodukter som er grove sånn at vi får i oss mer fiber. Da kan vi for eksempel velge et brød som er grovt eller ekstra grovt på Brødskalaen.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Tilsatt sukker er også en type karbohydrat og dette finnes i blant annet brus, godteri og snacks. Tilsatt sukker en kun energi og inneholder ingen andre næringsstoffer, dermed bør man spise mindre sukker. I Norge i dag for de fleste i seg for mye tilsatt sukker, spesielt ungdommer.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Det er viktig å skille mellom det som kalles «naturlig sukkerinnhold» og «tilsatt sukker». Naturlig sukker kan være laktose i melk eller fruktose i frukt. Tilsatt raffinert sukker inneholder ingen andre næringsstoffer, mens naturlig sukker kommer sammen med andre næringsstoffer.</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6</a:t>
            </a:fld>
            <a:endParaRPr lang="nb-NO"/>
          </a:p>
        </p:txBody>
      </p:sp>
    </p:spTree>
    <p:extLst>
      <p:ext uri="{BB962C8B-B14F-4D97-AF65-F5344CB8AC3E}">
        <p14:creationId xmlns:p14="http://schemas.microsoft.com/office/powerpoint/2010/main" val="165920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Vitaminer deles inn i fettløselige vitaminer som A, D, E og K og vannløselige vitaminer som B og C.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Overskuddet av fettløselige vitaminer lagres i fettvev og kan gi forgiftning ved for store mengder (spesielt hvis man får i seg for mye vitamin A og D).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De vannløselige vitaminene lagres i liten grad i kroppen og overskuddet skilles ut i urinen og forgiftning av disse vitaminene er derfor veldig usannsynlig.</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7</a:t>
            </a:fld>
            <a:endParaRPr lang="nb-NO"/>
          </a:p>
        </p:txBody>
      </p:sp>
    </p:spTree>
    <p:extLst>
      <p:ext uri="{BB962C8B-B14F-4D97-AF65-F5344CB8AC3E}">
        <p14:creationId xmlns:p14="http://schemas.microsoft.com/office/powerpoint/2010/main" val="1245523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Her ser vi en tabell som viser alle vitaminene kroppen trenger, i hvilke matvarer vi finner disse vitaminene og hvilke funksjoner de har i kroppen.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Et eksempel som kan trekkes frem er vitamin D, som vi ofte får i oss for lite av i Norge. Vitamin D kan vi få i oss på to måter: enten via sola eller via fisk og sjømat. I og med at det ikke er så mye sol i Norge året rundt, trenger vi å få det i oss gjennom kosten.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Vitamin A er et fettløselig vitamin som finnes i leverpostei, smør, beriket margarin og grønnsaker og er viktig for vekst, bendannelse og bedre mørkesyn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Vitamin B er et vannløselig vitamin som finnes i korn og animalske produkter som kjøtt, fisk, egg og melk. Vitamin B bidrar til nedbrytning av makronæringsstoffer (fett, protein og karbohydrater) og er viktig for optimal hudfunksjon </a:t>
            </a:r>
          </a:p>
          <a:p>
            <a:pPr marL="342900" marR="0" lvl="0" indent="-342900" algn="l" defTabSz="914400" rtl="0" eaLnBrk="1" fontAlgn="auto" latinLnBrk="0" hangingPunct="1">
              <a:lnSpc>
                <a:spcPct val="150000"/>
              </a:lnSpc>
              <a:spcBef>
                <a:spcPts val="0"/>
              </a:spcBef>
              <a:spcAft>
                <a:spcPts val="600"/>
              </a:spcAft>
              <a:buClrTx/>
              <a:buSzTx/>
              <a:buFont typeface="Symbol" panose="05050102010706020507" pitchFamily="18" charset="2"/>
              <a:buChar char=""/>
              <a:tabLst/>
              <a:defRPr/>
            </a:pPr>
            <a:r>
              <a:rPr lang="nb-NO" sz="1200" kern="1200" dirty="0">
                <a:solidFill>
                  <a:schemeClr val="tx1"/>
                </a:solidFill>
                <a:effectLst/>
                <a:latin typeface="+mn-lt"/>
                <a:ea typeface="+mn-ea"/>
                <a:cs typeface="+mn-cs"/>
              </a:rPr>
              <a:t>Vitamin C finnes i frukt, grønnsaker og poteter, og er en antioksidant som bidrar til å opprettholde immunforsvaret og øke opptaket av jern.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Vitamin E finnes i blant annet olje, egg og grønnsaker. Vitamin E er i likhet med vitamin C en antioksidant, som virker beskyttende på kroppen.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Vitamin K finnes i grønne bladgrønnsaker, leverpostei og innmat og koagulerer blodet i kroppen (som vil si at blodet går fra flytende til fast form og dermed stanser blødninger), øker kalsiumopptaket og er viktig ved dannelse av benvev.</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8</a:t>
            </a:fld>
            <a:endParaRPr lang="nb-NO"/>
          </a:p>
        </p:txBody>
      </p:sp>
    </p:spTree>
    <p:extLst>
      <p:ext uri="{BB962C8B-B14F-4D97-AF65-F5344CB8AC3E}">
        <p14:creationId xmlns:p14="http://schemas.microsoft.com/office/powerpoint/2010/main" val="3137189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I denne tabellen ser vi tre ulike mineraler/sporstoff, kilder til disse og funksjoner de har i kroppen. Disse stoffene trenger vi kun i ørsmå mengder, men er likevel viktige for at kroppen skal fungere.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Kalsium er et mineral som skjelettet vårt er bygd opp av og det finner vi i melk og meieriprodukter, egg, korn og grønnsaker. Kalsium styrker skjelettet, er viktig for at musklene skal klare å trekke seg sammen og for blodkoagulering.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Jern er et sporstoff, som vil si at vi trenger enda mindre mengder enn mineraler, men det er fortsatt viktig. Jern finnes i korn, rødt kjøtt, leverpostei, fisk og egg. De viktigste funksjonene jern har i kroppen er å transportere oksygen i blodet og sørge for normal vekst. </a:t>
            </a:r>
          </a:p>
          <a:p>
            <a:pPr marL="342900" lvl="0" indent="-342900">
              <a:lnSpc>
                <a:spcPct val="150000"/>
              </a:lnSpc>
              <a:spcAft>
                <a:spcPts val="600"/>
              </a:spcAft>
              <a:buFont typeface="Symbol" panose="05050102010706020507" pitchFamily="18" charset="2"/>
              <a:buChar char=""/>
            </a:pPr>
            <a:r>
              <a:rPr lang="nb-NO" sz="1200" dirty="0">
                <a:effectLst/>
                <a:latin typeface="Times New Roman" panose="02020603050405020304" pitchFamily="18" charset="0"/>
                <a:ea typeface="Calibri" panose="020F0502020204030204" pitchFamily="34" charset="0"/>
                <a:cs typeface="Times New Roman" panose="02020603050405020304" pitchFamily="18" charset="0"/>
              </a:rPr>
              <a:t>Jod er også er sporstoff som finnes i meieriprodukter og fisk, særlig mager fisk som torsk, sei og makrell. Jod er viktig å få i seg slik at hormonproduksjonen er som den skal. I tillegg er jod viktig for normal vekst og utvikling i sentralnervesystemet (Bere &amp; Øverby, 2011).</a:t>
            </a:r>
          </a:p>
          <a:p>
            <a:endParaRPr lang="nb-NO" dirty="0"/>
          </a:p>
        </p:txBody>
      </p:sp>
      <p:sp>
        <p:nvSpPr>
          <p:cNvPr id="4" name="Plassholder for lysbildenummer 3"/>
          <p:cNvSpPr>
            <a:spLocks noGrp="1"/>
          </p:cNvSpPr>
          <p:nvPr>
            <p:ph type="sldNum" sz="quarter" idx="10"/>
          </p:nvPr>
        </p:nvSpPr>
        <p:spPr/>
        <p:txBody>
          <a:bodyPr/>
          <a:lstStyle/>
          <a:p>
            <a:fld id="{0EE134B9-A146-4453-A311-3A8430A19C8A}" type="slidenum">
              <a:rPr lang="nb-NO" smtClean="0"/>
              <a:t>9</a:t>
            </a:fld>
            <a:endParaRPr lang="nb-NO"/>
          </a:p>
        </p:txBody>
      </p:sp>
    </p:spTree>
    <p:extLst>
      <p:ext uri="{BB962C8B-B14F-4D97-AF65-F5344CB8AC3E}">
        <p14:creationId xmlns:p14="http://schemas.microsoft.com/office/powerpoint/2010/main" val="2869162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panose="020B0604020202020204" pitchFamily="34" charset="0"/>
              <a:buChar char="•"/>
            </a:pPr>
            <a:r>
              <a:rPr lang="nb-NO" dirty="0"/>
              <a:t>Er det slik at jo mer vitaminer og mineraler, jo bedre? Nei!</a:t>
            </a:r>
          </a:p>
          <a:p>
            <a:pPr marL="171450" indent="-171450">
              <a:buFont typeface="Arial" panose="020B0604020202020204" pitchFamily="34" charset="0"/>
              <a:buChar char="•"/>
            </a:pPr>
            <a:r>
              <a:rPr lang="nb-NO" dirty="0"/>
              <a:t>Hvis du har et variert kosthold og ingen sykdommer eller mangler, er det ikke nødvendig å ta kosttilskudd (med mindre du har fått påvist hos legen at du har mangel på noe).</a:t>
            </a:r>
          </a:p>
          <a:p>
            <a:pPr marL="171450" indent="-171450">
              <a:buFont typeface="Arial" panose="020B0604020202020204" pitchFamily="34" charset="0"/>
              <a:buChar char="•"/>
            </a:pPr>
            <a:r>
              <a:rPr lang="nb-NO" dirty="0"/>
              <a:t>Hvis kroppen får mer vitaminer enn den trenger vil den enten kvitte seg med overskuddet ved å tisse det ut (som betyr at du får unødvendig dyr urin) eller så kan du i verste fall få forgiftninger (A og D vitamin).</a:t>
            </a:r>
          </a:p>
          <a:p>
            <a:pPr marL="171450" indent="-171450">
              <a:buFont typeface="Arial" panose="020B0604020202020204" pitchFamily="34" charset="0"/>
              <a:buChar char="•"/>
            </a:pPr>
            <a:r>
              <a:rPr lang="nb-NO" dirty="0"/>
              <a:t>Det eneste kosttilskuddet vi er anbefalt å bruke er tran.</a:t>
            </a:r>
          </a:p>
          <a:p>
            <a:pPr marL="171450" indent="-171450">
              <a:buFont typeface="Arial" panose="020B0604020202020204" pitchFamily="34" charset="0"/>
              <a:buChar char="•"/>
            </a:pPr>
            <a:r>
              <a:rPr lang="nb-NO" dirty="0"/>
              <a:t>En enkel huskeregel for når man trenger tran er alle månedene med bokstaven R i seg, fordi disse månedene har mindre sol og dermed mindre vitamin D.</a:t>
            </a:r>
          </a:p>
        </p:txBody>
      </p:sp>
      <p:sp>
        <p:nvSpPr>
          <p:cNvPr id="4" name="Plassholder for lysbildenummer 3"/>
          <p:cNvSpPr>
            <a:spLocks noGrp="1"/>
          </p:cNvSpPr>
          <p:nvPr>
            <p:ph type="sldNum" sz="quarter" idx="10"/>
          </p:nvPr>
        </p:nvSpPr>
        <p:spPr/>
        <p:txBody>
          <a:bodyPr/>
          <a:lstStyle/>
          <a:p>
            <a:fld id="{0EE134B9-A146-4453-A311-3A8430A19C8A}" type="slidenum">
              <a:rPr lang="nb-NO" smtClean="0"/>
              <a:t>10</a:t>
            </a:fld>
            <a:endParaRPr lang="nb-NO"/>
          </a:p>
        </p:txBody>
      </p:sp>
    </p:spTree>
    <p:extLst>
      <p:ext uri="{BB962C8B-B14F-4D97-AF65-F5344CB8AC3E}">
        <p14:creationId xmlns:p14="http://schemas.microsoft.com/office/powerpoint/2010/main" val="2754458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nb-NO"/>
              <a:t>Klikk for å redigere tittelstil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9C4C07FC-BCCB-4D52-8FC5-9BFC1F316DFA}" type="datetimeFigureOut">
              <a:rPr lang="nb-NO" smtClean="0"/>
              <a:t>10.08.2018</a:t>
            </a:fld>
            <a:endParaRPr lang="nb-NO"/>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259205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10.08.2018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336907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nb-NO"/>
              <a:t>Klikk for å redigere tittelstil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9C4C07FC-BCCB-4D52-8FC5-9BFC1F316DFA}" type="datetimeFigureOut">
              <a:rPr lang="nb-NO" smtClean="0"/>
              <a:t>10.08.2018</a:t>
            </a:fld>
            <a:endParaRPr lang="nb-NO"/>
          </a:p>
        </p:txBody>
      </p:sp>
      <p:sp>
        <p:nvSpPr>
          <p:cNvPr id="5" name="Footer Placeholder 4"/>
          <p:cNvSpPr>
            <a:spLocks noGrp="1"/>
          </p:cNvSpPr>
          <p:nvPr>
            <p:ph type="ftr" sz="quarter" idx="11"/>
          </p:nvPr>
        </p:nvSpPr>
        <p:spPr>
          <a:xfrm>
            <a:off x="774923" y="5951811"/>
            <a:ext cx="7896279" cy="365125"/>
          </a:xfrm>
        </p:spPr>
        <p:txBody>
          <a:bodyPr/>
          <a:lstStyle/>
          <a:p>
            <a:endParaRPr lang="nb-NO"/>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592893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nb-NO"/>
              <a:t>Klikk for å redigere tittelstil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9C4C07FC-BCCB-4D52-8FC5-9BFC1F316DFA}" type="datetimeFigureOut">
              <a:rPr lang="nb-NO" smtClean="0"/>
              <a:t>10.08.2018</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a:xfrm>
            <a:off x="10558300" y="5956137"/>
            <a:ext cx="1052508" cy="365125"/>
          </a:xfrm>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670156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nb-NO"/>
              <a:t>Klikk for å redigere tittelstil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10.08.2018</a:t>
            </a:fld>
            <a:endParaRPr lang="nb-NO"/>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346357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9C4C07FC-BCCB-4D52-8FC5-9BFC1F316DFA}" type="datetimeFigureOut">
              <a:rPr lang="nb-NO" smtClean="0"/>
              <a:t>10.08.2018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209434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nb-NO"/>
              <a:t>Klikk for å redigere tittelstil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9C4C07FC-BCCB-4D52-8FC5-9BFC1F316DFA}" type="datetimeFigureOut">
              <a:rPr lang="nb-NO" smtClean="0"/>
              <a:t>10.08.2018</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1185579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9C4C07FC-BCCB-4D52-8FC5-9BFC1F316DFA}" type="datetimeFigureOut">
              <a:rPr lang="nb-NO" smtClean="0"/>
              <a:t>10.08.2018</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6193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C07FC-BCCB-4D52-8FC5-9BFC1F316DFA}" type="datetimeFigureOut">
              <a:rPr lang="nb-NO" smtClean="0"/>
              <a:t>10.08.2018</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589757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nb-NO"/>
              <a:t>Klikk for å redigere tittelstil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C4C07FC-BCCB-4D52-8FC5-9BFC1F316DFA}" type="datetimeFigureOut">
              <a:rPr lang="nb-NO" smtClean="0"/>
              <a:t>10.08.2018</a:t>
            </a:fld>
            <a:endParaRPr lang="nb-NO"/>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nb-NO"/>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94634F3-71EB-4CD6-B903-4B9F8E7FD117}" type="slidenum">
              <a:rPr lang="nb-NO" smtClean="0"/>
              <a:t>‹#›</a:t>
            </a:fld>
            <a:endParaRPr lang="nb-NO"/>
          </a:p>
        </p:txBody>
      </p:sp>
    </p:spTree>
    <p:extLst>
      <p:ext uri="{BB962C8B-B14F-4D97-AF65-F5344CB8AC3E}">
        <p14:creationId xmlns:p14="http://schemas.microsoft.com/office/powerpoint/2010/main" val="2706778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nb-NO"/>
              <a:t>Klikk for å redigere tittelstil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b-NO"/>
              <a:t>Klikk ikonet for å legge til et bilde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Rediger tekststiler i malen</a:t>
            </a:r>
          </a:p>
        </p:txBody>
      </p:sp>
      <p:sp>
        <p:nvSpPr>
          <p:cNvPr id="5" name="Date Placeholder 4"/>
          <p:cNvSpPr>
            <a:spLocks noGrp="1"/>
          </p:cNvSpPr>
          <p:nvPr>
            <p:ph type="dt" sz="half" idx="10"/>
          </p:nvPr>
        </p:nvSpPr>
        <p:spPr/>
        <p:txBody>
          <a:bodyPr/>
          <a:lstStyle/>
          <a:p>
            <a:fld id="{9C4C07FC-BCCB-4D52-8FC5-9BFC1F316DFA}" type="datetimeFigureOut">
              <a:rPr lang="nb-NO" smtClean="0"/>
              <a:t>10.08.2018</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B94634F3-71EB-4CD6-B903-4B9F8E7FD117}" type="slidenum">
              <a:rPr lang="nb-NO" smtClean="0"/>
              <a:t>‹#›</a:t>
            </a:fld>
            <a:endParaRPr lang="nb-NO"/>
          </a:p>
        </p:txBody>
      </p:sp>
    </p:spTree>
    <p:extLst>
      <p:ext uri="{BB962C8B-B14F-4D97-AF65-F5344CB8AC3E}">
        <p14:creationId xmlns:p14="http://schemas.microsoft.com/office/powerpoint/2010/main" val="3774667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nb-NO"/>
              <a:t>Klikk for å redigere tittelstil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9C4C07FC-BCCB-4D52-8FC5-9BFC1F316DFA}" type="datetimeFigureOut">
              <a:rPr lang="nb-NO" smtClean="0"/>
              <a:t>10.08.2018</a:t>
            </a:fld>
            <a:endParaRPr lang="nb-NO"/>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nb-NO"/>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94634F3-71EB-4CD6-B903-4B9F8E7FD117}" type="slidenum">
              <a:rPr lang="nb-NO" smtClean="0"/>
              <a:t>‹#›</a:t>
            </a:fld>
            <a:endParaRPr lang="nb-NO"/>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262972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hyperlink" Target="http://www.kahoot.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3.png"/><Relationship Id="rId4" Type="http://schemas.openxmlformats.org/officeDocument/2006/relationships/hyperlink" Target="https://play.kahoot.it/#/?quizId=1fdf15fc-a274-478f-b78c-9cb39e17bf8d"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fairtrade.no/" TargetMode="External"/><Relationship Id="rId13" Type="http://schemas.openxmlformats.org/officeDocument/2006/relationships/hyperlink" Target="https://www.google.no/search?q=makrell+i+tomat&amp;source=lnms&amp;tbm=isch&amp;sa=X&amp;ved=0ahUKEwi8joih47TaAhURL1AKHVRwDrMQ_AUICigB&amp;biw=1366&amp;bih=662#imgrc=asY9SiHx-wmMdM" TargetMode="External"/><Relationship Id="rId3" Type="http://schemas.openxmlformats.org/officeDocument/2006/relationships/hyperlink" Target="http://www.colourbox.com/" TargetMode="External"/><Relationship Id="rId7" Type="http://schemas.openxmlformats.org/officeDocument/2006/relationships/hyperlink" Target="https://helsenorge.no/kosthold-og-ernaring/nokkelhullet/hva-er-nokkelhullet" TargetMode="External"/><Relationship Id="rId12" Type="http://schemas.openxmlformats.org/officeDocument/2006/relationships/hyperlink" Target="https://www.q-meieriene.no/Matsvinn"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www.mattilsynet.no/mat_og_vann/merking_av_mat/generelle_krav_til_merking_av_mat/nye_regler_for_merking.11940" TargetMode="External"/><Relationship Id="rId11" Type="http://schemas.openxmlformats.org/officeDocument/2006/relationships/hyperlink" Target="https://kolonial.no/produkter/27011-kyllingfilet-fersk-naturell/" TargetMode="External"/><Relationship Id="rId5" Type="http://schemas.openxmlformats.org/officeDocument/2006/relationships/hyperlink" Target="http://www.convenience.no/endrer-merking-best-darlig/" TargetMode="External"/><Relationship Id="rId10" Type="http://schemas.openxmlformats.org/officeDocument/2006/relationships/hyperlink" Target="https://no.wikipedia.org/wiki/Nyt_Norge" TargetMode="External"/><Relationship Id="rId4" Type="http://schemas.openxmlformats.org/officeDocument/2006/relationships/hyperlink" Target="https://www.norengros.no/etikett-universal-26x12-hvit-mikrena-labels" TargetMode="External"/><Relationship Id="rId9" Type="http://schemas.openxmlformats.org/officeDocument/2006/relationships/hyperlink" Target="https://naturbakst.no/produk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44138DE-A965-495E-86CC-F705178A1907}"/>
              </a:ext>
            </a:extLst>
          </p:cNvPr>
          <p:cNvSpPr>
            <a:spLocks noGrp="1"/>
          </p:cNvSpPr>
          <p:nvPr>
            <p:ph type="title"/>
          </p:nvPr>
        </p:nvSpPr>
        <p:spPr/>
        <p:txBody>
          <a:bodyPr>
            <a:normAutofit/>
          </a:bodyPr>
          <a:lstStyle/>
          <a:p>
            <a:r>
              <a:rPr lang="nb-NO" sz="5400" dirty="0">
                <a:latin typeface="Britannic Bold" panose="020B0903060703020204" pitchFamily="34" charset="0"/>
              </a:rPr>
              <a:t>Kursets innhold</a:t>
            </a:r>
          </a:p>
        </p:txBody>
      </p:sp>
      <p:graphicFrame>
        <p:nvGraphicFramePr>
          <p:cNvPr id="4" name="Plassholder for innhold 3">
            <a:extLst>
              <a:ext uri="{FF2B5EF4-FFF2-40B4-BE49-F238E27FC236}">
                <a16:creationId xmlns:a16="http://schemas.microsoft.com/office/drawing/2014/main" id="{3478EC44-3630-4E95-8BC1-811B30B38CC0}"/>
              </a:ext>
            </a:extLst>
          </p:cNvPr>
          <p:cNvGraphicFramePr>
            <a:graphicFrameLocks noGrp="1"/>
          </p:cNvGraphicFramePr>
          <p:nvPr>
            <p:ph idx="1"/>
            <p:extLst>
              <p:ext uri="{D42A27DB-BD31-4B8C-83A1-F6EECF244321}">
                <p14:modId xmlns:p14="http://schemas.microsoft.com/office/powerpoint/2010/main" val="680754626"/>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63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1692E7B8-8C17-42C4-BBAB-BB08700B278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25586" y="2095560"/>
            <a:ext cx="3821282" cy="2547257"/>
          </a:xfrm>
          <a:prstGeom prst="rect">
            <a:avLst/>
          </a:prstGeom>
        </p:spPr>
      </p:pic>
      <p:sp>
        <p:nvSpPr>
          <p:cNvPr id="2" name="Tittel 1">
            <a:extLst>
              <a:ext uri="{FF2B5EF4-FFF2-40B4-BE49-F238E27FC236}">
                <a16:creationId xmlns:a16="http://schemas.microsoft.com/office/drawing/2014/main" id="{918313A2-DC25-4B3F-B733-BFA349949059}"/>
              </a:ext>
            </a:extLst>
          </p:cNvPr>
          <p:cNvSpPr>
            <a:spLocks noGrp="1"/>
          </p:cNvSpPr>
          <p:nvPr>
            <p:ph type="title"/>
          </p:nvPr>
        </p:nvSpPr>
        <p:spPr>
          <a:xfrm>
            <a:off x="581192" y="702156"/>
            <a:ext cx="11029616" cy="1013800"/>
          </a:xfrm>
        </p:spPr>
        <p:txBody>
          <a:bodyPr>
            <a:normAutofit/>
          </a:bodyPr>
          <a:lstStyle/>
          <a:p>
            <a:r>
              <a:rPr lang="nb-NO" sz="5400" dirty="0">
                <a:latin typeface="Britannic Bold" panose="020B0903060703020204" pitchFamily="34" charset="0"/>
              </a:rPr>
              <a:t>Kosttilskudd</a:t>
            </a:r>
          </a:p>
        </p:txBody>
      </p:sp>
      <p:sp>
        <p:nvSpPr>
          <p:cNvPr id="3" name="Plassholder for innhold 2">
            <a:extLst>
              <a:ext uri="{FF2B5EF4-FFF2-40B4-BE49-F238E27FC236}">
                <a16:creationId xmlns:a16="http://schemas.microsoft.com/office/drawing/2014/main" id="{9B9B4A4A-96E7-4972-809E-768DC411E1E2}"/>
              </a:ext>
            </a:extLst>
          </p:cNvPr>
          <p:cNvSpPr>
            <a:spLocks noGrp="1"/>
          </p:cNvSpPr>
          <p:nvPr>
            <p:ph idx="1"/>
          </p:nvPr>
        </p:nvSpPr>
        <p:spPr>
          <a:xfrm>
            <a:off x="581192" y="2180496"/>
            <a:ext cx="11029615" cy="4380324"/>
          </a:xfrm>
        </p:spPr>
        <p:txBody>
          <a:bodyPr>
            <a:normAutofit/>
          </a:bodyPr>
          <a:lstStyle/>
          <a:p>
            <a:pPr marL="0" indent="0">
              <a:buNone/>
            </a:pPr>
            <a:r>
              <a:rPr lang="nb-NO" sz="2200" b="1" dirty="0"/>
              <a:t>Vitaminer og mineraler – jo mer, jo bedre?</a:t>
            </a:r>
          </a:p>
          <a:p>
            <a:r>
              <a:rPr lang="nb-NO" sz="2200" dirty="0"/>
              <a:t>Kosttilskudd? Ikke nødvendig!</a:t>
            </a:r>
          </a:p>
          <a:p>
            <a:r>
              <a:rPr lang="nb-NO" sz="2200" dirty="0"/>
              <a:t>Hvis du er i tvil, ta en blodprøve hos legen</a:t>
            </a:r>
          </a:p>
          <a:p>
            <a:r>
              <a:rPr lang="nb-NO" sz="2200" dirty="0"/>
              <a:t>For mye vannløselige vitaminer </a:t>
            </a:r>
            <a:r>
              <a:rPr lang="nb-NO" sz="2200" dirty="0">
                <a:sym typeface="Wingdings" panose="05000000000000000000" pitchFamily="2" charset="2"/>
              </a:rPr>
              <a:t> skilles ut i urinen (dyr urin)</a:t>
            </a:r>
          </a:p>
          <a:p>
            <a:r>
              <a:rPr lang="nb-NO" sz="2200" dirty="0">
                <a:sym typeface="Wingdings" panose="05000000000000000000" pitchFamily="2" charset="2"/>
              </a:rPr>
              <a:t>For mye fettløselige vitaminer  lagres i kroppen og kan gi forgiftninger</a:t>
            </a:r>
          </a:p>
          <a:p>
            <a:r>
              <a:rPr lang="nb-NO" sz="2200" dirty="0">
                <a:sym typeface="Wingdings" panose="05000000000000000000" pitchFamily="2" charset="2"/>
              </a:rPr>
              <a:t>Eneste anbefalte kosttilskuddet er TRAN </a:t>
            </a:r>
          </a:p>
          <a:p>
            <a:pPr lvl="1"/>
            <a:r>
              <a:rPr lang="nb-NO" sz="2000" dirty="0">
                <a:sym typeface="Wingdings" panose="05000000000000000000" pitchFamily="2" charset="2"/>
              </a:rPr>
              <a:t>Huskeregel: alle måneder med bokstaven R i seg</a:t>
            </a:r>
          </a:p>
          <a:p>
            <a:pPr lvl="1"/>
            <a:r>
              <a:rPr lang="nb-NO" sz="2000" dirty="0">
                <a:sym typeface="Wingdings" panose="05000000000000000000" pitchFamily="2" charset="2"/>
              </a:rPr>
              <a:t>Januar, februar, mars, april, </a:t>
            </a:r>
            <a:r>
              <a:rPr lang="nb-NO" sz="2000" dirty="0">
                <a:solidFill>
                  <a:srgbClr val="FF0000"/>
                </a:solidFill>
                <a:sym typeface="Wingdings" panose="05000000000000000000" pitchFamily="2" charset="2"/>
              </a:rPr>
              <a:t>mai, juni, juli, august, </a:t>
            </a:r>
            <a:r>
              <a:rPr lang="nb-NO" sz="2000" dirty="0">
                <a:sym typeface="Wingdings" panose="05000000000000000000" pitchFamily="2" charset="2"/>
              </a:rPr>
              <a:t>september, oktober, november, desember</a:t>
            </a:r>
            <a:endParaRPr lang="nb-NO" sz="2000" dirty="0"/>
          </a:p>
        </p:txBody>
      </p:sp>
      <p:pic>
        <p:nvPicPr>
          <p:cNvPr id="4" name="Bilde 3">
            <a:extLst>
              <a:ext uri="{FF2B5EF4-FFF2-40B4-BE49-F238E27FC236}">
                <a16:creationId xmlns:a16="http://schemas.microsoft.com/office/drawing/2014/main" id="{8F18C584-A3BC-47F7-8C80-8B58852AAB4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18012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A8478AD-390A-4FB9-B8A8-AE14493F1FD6}"/>
              </a:ext>
            </a:extLst>
          </p:cNvPr>
          <p:cNvSpPr>
            <a:spLocks noGrp="1"/>
          </p:cNvSpPr>
          <p:nvPr>
            <p:ph type="title"/>
          </p:nvPr>
        </p:nvSpPr>
        <p:spPr/>
        <p:txBody>
          <a:bodyPr>
            <a:normAutofit/>
          </a:bodyPr>
          <a:lstStyle/>
          <a:p>
            <a:r>
              <a:rPr lang="nb-NO" sz="5400" dirty="0">
                <a:latin typeface="Britannic Bold" panose="020B0903060703020204" pitchFamily="34" charset="0"/>
              </a:rPr>
              <a:t>ernæringsutfordringer</a:t>
            </a:r>
          </a:p>
        </p:txBody>
      </p:sp>
      <p:sp>
        <p:nvSpPr>
          <p:cNvPr id="3" name="Plassholder for innhold 2">
            <a:extLst>
              <a:ext uri="{FF2B5EF4-FFF2-40B4-BE49-F238E27FC236}">
                <a16:creationId xmlns:a16="http://schemas.microsoft.com/office/drawing/2014/main" id="{1A752ED5-758B-4C41-B02E-D836FE3A1B09}"/>
              </a:ext>
            </a:extLst>
          </p:cNvPr>
          <p:cNvSpPr>
            <a:spLocks noGrp="1"/>
          </p:cNvSpPr>
          <p:nvPr>
            <p:ph idx="1"/>
          </p:nvPr>
        </p:nvSpPr>
        <p:spPr>
          <a:xfrm>
            <a:off x="581192" y="2180496"/>
            <a:ext cx="10334458" cy="4001940"/>
          </a:xfrm>
        </p:spPr>
        <p:txBody>
          <a:bodyPr numCol="2">
            <a:normAutofit/>
          </a:bodyPr>
          <a:lstStyle/>
          <a:p>
            <a:pPr marL="0" indent="0">
              <a:buNone/>
            </a:pPr>
            <a:r>
              <a:rPr lang="nb-NO" sz="2400" b="1" dirty="0"/>
              <a:t>Øke inntaket av:</a:t>
            </a:r>
          </a:p>
          <a:p>
            <a:r>
              <a:rPr lang="nb-NO" sz="2400" dirty="0"/>
              <a:t>Fisk</a:t>
            </a:r>
          </a:p>
          <a:p>
            <a:r>
              <a:rPr lang="nb-NO" sz="2400" dirty="0"/>
              <a:t>Frukt, bær og grønnsaker</a:t>
            </a:r>
          </a:p>
          <a:p>
            <a:r>
              <a:rPr lang="nb-NO" sz="2400" dirty="0"/>
              <a:t>Grove kornprodukter/fullkorn</a:t>
            </a:r>
          </a:p>
          <a:p>
            <a:r>
              <a:rPr lang="nb-NO" sz="2400" dirty="0"/>
              <a:t>Vitamin D</a:t>
            </a:r>
          </a:p>
          <a:p>
            <a:r>
              <a:rPr lang="nb-NO" sz="2400" dirty="0"/>
              <a:t>Folat</a:t>
            </a:r>
          </a:p>
          <a:p>
            <a:r>
              <a:rPr lang="nb-NO" sz="2400" dirty="0"/>
              <a:t>Jod</a:t>
            </a:r>
          </a:p>
          <a:p>
            <a:pPr marL="0" indent="0">
              <a:buNone/>
            </a:pPr>
            <a:r>
              <a:rPr lang="nb-NO" sz="2400" b="1" dirty="0"/>
              <a:t>Redusere inntaket av:</a:t>
            </a:r>
          </a:p>
          <a:p>
            <a:r>
              <a:rPr lang="nb-NO" sz="2400" dirty="0"/>
              <a:t>Rødt kjøtt og fete kjøttprodukter</a:t>
            </a:r>
          </a:p>
          <a:p>
            <a:r>
              <a:rPr lang="nb-NO" sz="2400" dirty="0"/>
              <a:t>Tilsatt sukker</a:t>
            </a:r>
          </a:p>
          <a:p>
            <a:r>
              <a:rPr lang="nb-NO" sz="2400" dirty="0"/>
              <a:t>Mettet fett</a:t>
            </a:r>
          </a:p>
          <a:p>
            <a:r>
              <a:rPr lang="nb-NO" sz="2400" dirty="0"/>
              <a:t>Salt</a:t>
            </a:r>
          </a:p>
        </p:txBody>
      </p:sp>
      <p:sp>
        <p:nvSpPr>
          <p:cNvPr id="4" name="TekstSylinder 3">
            <a:extLst>
              <a:ext uri="{FF2B5EF4-FFF2-40B4-BE49-F238E27FC236}">
                <a16:creationId xmlns:a16="http://schemas.microsoft.com/office/drawing/2014/main" id="{0B629D82-8DAB-4B49-8ADD-44C23F1956D3}"/>
              </a:ext>
            </a:extLst>
          </p:cNvPr>
          <p:cNvSpPr txBox="1"/>
          <p:nvPr/>
        </p:nvSpPr>
        <p:spPr>
          <a:xfrm>
            <a:off x="581192" y="6550223"/>
            <a:ext cx="2716696" cy="307777"/>
          </a:xfrm>
          <a:prstGeom prst="rect">
            <a:avLst/>
          </a:prstGeom>
          <a:noFill/>
        </p:spPr>
        <p:txBody>
          <a:bodyPr wrap="square" rtlCol="0">
            <a:spAutoFit/>
          </a:bodyPr>
          <a:lstStyle/>
          <a:p>
            <a:r>
              <a:rPr lang="nb-NO" sz="1400" dirty="0"/>
              <a:t>Utviklingen i norsk kosthold 2017</a:t>
            </a:r>
          </a:p>
        </p:txBody>
      </p:sp>
      <p:pic>
        <p:nvPicPr>
          <p:cNvPr id="5" name="Bilde 4">
            <a:extLst>
              <a:ext uri="{FF2B5EF4-FFF2-40B4-BE49-F238E27FC236}">
                <a16:creationId xmlns:a16="http://schemas.microsoft.com/office/drawing/2014/main" id="{03248473-3036-4931-BF40-32E9C4AD990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568781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397FFF5-C7F5-4459-841A-ACDAE9375159}"/>
              </a:ext>
            </a:extLst>
          </p:cNvPr>
          <p:cNvSpPr>
            <a:spLocks noGrp="1"/>
          </p:cNvSpPr>
          <p:nvPr>
            <p:ph type="title"/>
          </p:nvPr>
        </p:nvSpPr>
        <p:spPr/>
        <p:txBody>
          <a:bodyPr>
            <a:normAutofit/>
          </a:bodyPr>
          <a:lstStyle/>
          <a:p>
            <a:r>
              <a:rPr lang="nb-NO" sz="5400" dirty="0">
                <a:latin typeface="Britannic Bold" panose="020B0903060703020204" pitchFamily="34" charset="0"/>
              </a:rPr>
              <a:t>Matens effekt på helsen</a:t>
            </a:r>
          </a:p>
        </p:txBody>
      </p:sp>
      <p:sp>
        <p:nvSpPr>
          <p:cNvPr id="3" name="Plassholder for innhold 2">
            <a:extLst>
              <a:ext uri="{FF2B5EF4-FFF2-40B4-BE49-F238E27FC236}">
                <a16:creationId xmlns:a16="http://schemas.microsoft.com/office/drawing/2014/main" id="{6C789C3B-C709-4858-9BB2-EA4B189A5D64}"/>
              </a:ext>
            </a:extLst>
          </p:cNvPr>
          <p:cNvSpPr>
            <a:spLocks noGrp="1"/>
          </p:cNvSpPr>
          <p:nvPr>
            <p:ph idx="1"/>
          </p:nvPr>
        </p:nvSpPr>
        <p:spPr>
          <a:xfrm>
            <a:off x="581192" y="2180496"/>
            <a:ext cx="11029615" cy="4061278"/>
          </a:xfrm>
        </p:spPr>
        <p:txBody>
          <a:bodyPr>
            <a:noAutofit/>
          </a:bodyPr>
          <a:lstStyle/>
          <a:p>
            <a:pPr marL="0" indent="0">
              <a:buNone/>
            </a:pPr>
            <a:r>
              <a:rPr lang="nb-NO" sz="2400" b="1" dirty="0"/>
              <a:t>Et kosthold i tråd med helsedirektoratets kostråd kan forebygge:</a:t>
            </a:r>
          </a:p>
          <a:p>
            <a:r>
              <a:rPr lang="nb-NO" sz="2400" dirty="0"/>
              <a:t>Høyt blodtrykk</a:t>
            </a:r>
          </a:p>
          <a:p>
            <a:r>
              <a:rPr lang="nb-NO" sz="2400" dirty="0"/>
              <a:t>Hjerte- og karsykdommer (blodpropp, hjerneslag, hjerteinfarkt)</a:t>
            </a:r>
          </a:p>
          <a:p>
            <a:r>
              <a:rPr lang="nb-NO" sz="2400" dirty="0"/>
              <a:t>Overvekt og fedme</a:t>
            </a:r>
          </a:p>
          <a:p>
            <a:r>
              <a:rPr lang="nb-NO" sz="2400" dirty="0"/>
              <a:t>Diabetes type 2</a:t>
            </a:r>
          </a:p>
          <a:p>
            <a:r>
              <a:rPr lang="nb-NO" sz="2400" dirty="0"/>
              <a:t>Noen former for kreft</a:t>
            </a:r>
          </a:p>
          <a:p>
            <a:r>
              <a:rPr lang="nb-NO" sz="2400" dirty="0"/>
              <a:t>Benskjørhet</a:t>
            </a:r>
          </a:p>
          <a:p>
            <a:r>
              <a:rPr lang="nb-NO" sz="2400" dirty="0"/>
              <a:t>Tannråte</a:t>
            </a:r>
          </a:p>
        </p:txBody>
      </p:sp>
      <p:pic>
        <p:nvPicPr>
          <p:cNvPr id="4" name="Bilde 3">
            <a:extLst>
              <a:ext uri="{FF2B5EF4-FFF2-40B4-BE49-F238E27FC236}">
                <a16:creationId xmlns:a16="http://schemas.microsoft.com/office/drawing/2014/main" id="{D64F9200-54AA-4710-BF20-72B40253F77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219821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1CF1F6-9201-469F-88F8-561AA487B2BB}"/>
              </a:ext>
            </a:extLst>
          </p:cNvPr>
          <p:cNvSpPr>
            <a:spLocks noGrp="1"/>
          </p:cNvSpPr>
          <p:nvPr>
            <p:ph type="title"/>
          </p:nvPr>
        </p:nvSpPr>
        <p:spPr/>
        <p:txBody>
          <a:bodyPr>
            <a:normAutofit/>
          </a:bodyPr>
          <a:lstStyle/>
          <a:p>
            <a:r>
              <a:rPr lang="nb-NO" sz="5400" dirty="0">
                <a:latin typeface="Britannic Bold" panose="020B0903060703020204" pitchFamily="34" charset="0"/>
              </a:rPr>
              <a:t>Matens effekt på helsen</a:t>
            </a:r>
          </a:p>
        </p:txBody>
      </p:sp>
      <p:sp>
        <p:nvSpPr>
          <p:cNvPr id="3" name="Plassholder for innhold 2">
            <a:extLst>
              <a:ext uri="{FF2B5EF4-FFF2-40B4-BE49-F238E27FC236}">
                <a16:creationId xmlns:a16="http://schemas.microsoft.com/office/drawing/2014/main" id="{75F5713C-16CD-4ED7-857C-5DB2304FD008}"/>
              </a:ext>
            </a:extLst>
          </p:cNvPr>
          <p:cNvSpPr>
            <a:spLocks noGrp="1"/>
          </p:cNvSpPr>
          <p:nvPr>
            <p:ph idx="1"/>
          </p:nvPr>
        </p:nvSpPr>
        <p:spPr>
          <a:xfrm>
            <a:off x="581193" y="2180496"/>
            <a:ext cx="5743408" cy="3968513"/>
          </a:xfrm>
        </p:spPr>
        <p:txBody>
          <a:bodyPr/>
          <a:lstStyle/>
          <a:p>
            <a:r>
              <a:rPr lang="nb-NO" sz="2000" dirty="0"/>
              <a:t>Jo høyere klassetrinn, desto færre spiser frokost</a:t>
            </a:r>
          </a:p>
          <a:p>
            <a:r>
              <a:rPr lang="nb-NO" sz="2000" dirty="0"/>
              <a:t>Metthetsfølelse</a:t>
            </a:r>
          </a:p>
          <a:p>
            <a:r>
              <a:rPr lang="nb-NO" sz="2000" dirty="0"/>
              <a:t>Stabilt blodsukker</a:t>
            </a:r>
          </a:p>
          <a:p>
            <a:r>
              <a:rPr lang="nb-NO" sz="2000" dirty="0"/>
              <a:t>Holde konsentrasjonen oppe </a:t>
            </a:r>
            <a:r>
              <a:rPr lang="nb-NO" sz="2000" dirty="0">
                <a:sym typeface="Wingdings" panose="05000000000000000000" pitchFamily="2" charset="2"/>
              </a:rPr>
              <a:t> bedre</a:t>
            </a:r>
            <a:r>
              <a:rPr lang="nb-NO" sz="2000" dirty="0"/>
              <a:t> læring</a:t>
            </a:r>
          </a:p>
          <a:p>
            <a:r>
              <a:rPr lang="nb-NO" sz="2000" dirty="0"/>
              <a:t>Legge et godt grunnlag </a:t>
            </a:r>
          </a:p>
          <a:p>
            <a:r>
              <a:rPr lang="nb-NO" sz="2000" dirty="0"/>
              <a:t>Fremtidige barn?</a:t>
            </a:r>
          </a:p>
        </p:txBody>
      </p:sp>
      <p:pic>
        <p:nvPicPr>
          <p:cNvPr id="4" name="Bilde 3">
            <a:extLst>
              <a:ext uri="{FF2B5EF4-FFF2-40B4-BE49-F238E27FC236}">
                <a16:creationId xmlns:a16="http://schemas.microsoft.com/office/drawing/2014/main" id="{22A6F904-D0FF-4545-A9C4-C22777029A24}"/>
              </a:ext>
            </a:extLst>
          </p:cNvPr>
          <p:cNvPicPr>
            <a:picLocks noChangeAspect="1"/>
          </p:cNvPicPr>
          <p:nvPr/>
        </p:nvPicPr>
        <p:blipFill rotWithShape="1">
          <a:blip r:embed="rId3"/>
          <a:srcRect l="49688" t="20541" r="9844" b="8869"/>
          <a:stretch/>
        </p:blipFill>
        <p:spPr>
          <a:xfrm>
            <a:off x="6324600" y="1885950"/>
            <a:ext cx="4933950" cy="4838700"/>
          </a:xfrm>
          <a:prstGeom prst="rect">
            <a:avLst/>
          </a:prstGeom>
        </p:spPr>
      </p:pic>
      <p:pic>
        <p:nvPicPr>
          <p:cNvPr id="5" name="Bilde 4">
            <a:extLst>
              <a:ext uri="{FF2B5EF4-FFF2-40B4-BE49-F238E27FC236}">
                <a16:creationId xmlns:a16="http://schemas.microsoft.com/office/drawing/2014/main" id="{A0F86B72-B1C9-4C8F-8215-D9B05F80C60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1192" y="6443555"/>
            <a:ext cx="3044228" cy="390938"/>
          </a:xfrm>
          <a:prstGeom prst="rect">
            <a:avLst/>
          </a:prstGeom>
        </p:spPr>
      </p:pic>
    </p:spTree>
    <p:extLst>
      <p:ext uri="{BB962C8B-B14F-4D97-AF65-F5344CB8AC3E}">
        <p14:creationId xmlns:p14="http://schemas.microsoft.com/office/powerpoint/2010/main" val="178639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71AA95-19A9-4124-B51D-F390563333A5}"/>
              </a:ext>
            </a:extLst>
          </p:cNvPr>
          <p:cNvSpPr>
            <a:spLocks noGrp="1"/>
          </p:cNvSpPr>
          <p:nvPr>
            <p:ph type="title"/>
          </p:nvPr>
        </p:nvSpPr>
        <p:spPr/>
        <p:txBody>
          <a:bodyPr>
            <a:normAutofit/>
          </a:bodyPr>
          <a:lstStyle/>
          <a:p>
            <a:r>
              <a:rPr lang="nb-NO" sz="5400" dirty="0">
                <a:latin typeface="Britannic Bold" panose="020B0903060703020204" pitchFamily="34" charset="0"/>
              </a:rPr>
              <a:t>Matens effekt på helsen </a:t>
            </a:r>
          </a:p>
        </p:txBody>
      </p:sp>
      <p:sp>
        <p:nvSpPr>
          <p:cNvPr id="3" name="Plassholder for innhold 2">
            <a:extLst>
              <a:ext uri="{FF2B5EF4-FFF2-40B4-BE49-F238E27FC236}">
                <a16:creationId xmlns:a16="http://schemas.microsoft.com/office/drawing/2014/main" id="{13F68CAD-0998-45B8-875A-559E4D1EB1AF}"/>
              </a:ext>
            </a:extLst>
          </p:cNvPr>
          <p:cNvSpPr>
            <a:spLocks noGrp="1"/>
          </p:cNvSpPr>
          <p:nvPr>
            <p:ph idx="1"/>
          </p:nvPr>
        </p:nvSpPr>
        <p:spPr>
          <a:xfrm>
            <a:off x="581192" y="2392531"/>
            <a:ext cx="5276269" cy="3678303"/>
          </a:xfrm>
        </p:spPr>
        <p:txBody>
          <a:bodyPr>
            <a:normAutofit/>
          </a:bodyPr>
          <a:lstStyle/>
          <a:p>
            <a:r>
              <a:rPr lang="nb-NO" sz="2400" dirty="0"/>
              <a:t>Mat er mer enn bare næringsstoffer</a:t>
            </a:r>
          </a:p>
          <a:p>
            <a:r>
              <a:rPr lang="nb-NO" sz="2400" dirty="0"/>
              <a:t>Spising er mer enn bare å bli mett</a:t>
            </a:r>
          </a:p>
          <a:p>
            <a:r>
              <a:rPr lang="nb-NO" sz="2400" dirty="0"/>
              <a:t>Mat bør smake godt</a:t>
            </a:r>
          </a:p>
          <a:p>
            <a:r>
              <a:rPr lang="nb-NO" sz="2400" dirty="0"/>
              <a:t>Mat bør bidra til velvære og glede</a:t>
            </a:r>
          </a:p>
          <a:p>
            <a:r>
              <a:rPr lang="nb-NO" sz="2400" dirty="0"/>
              <a:t>Mat hører til i sosiale lag</a:t>
            </a:r>
          </a:p>
          <a:p>
            <a:r>
              <a:rPr lang="nb-NO" sz="2400" dirty="0"/>
              <a:t>Mat skal være gøy!</a:t>
            </a:r>
          </a:p>
        </p:txBody>
      </p:sp>
      <p:pic>
        <p:nvPicPr>
          <p:cNvPr id="5" name="Bilde 4">
            <a:extLst>
              <a:ext uri="{FF2B5EF4-FFF2-40B4-BE49-F238E27FC236}">
                <a16:creationId xmlns:a16="http://schemas.microsoft.com/office/drawing/2014/main" id="{13207C93-E593-460C-8737-4D702913D02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301405" y="2599496"/>
            <a:ext cx="5309403" cy="3471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Bilde 5">
            <a:extLst>
              <a:ext uri="{FF2B5EF4-FFF2-40B4-BE49-F238E27FC236}">
                <a16:creationId xmlns:a16="http://schemas.microsoft.com/office/drawing/2014/main" id="{0AF4A6CC-F142-44E4-B06B-5DC4ED96E6F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1192" y="6356471"/>
            <a:ext cx="3044228" cy="390938"/>
          </a:xfrm>
          <a:prstGeom prst="rect">
            <a:avLst/>
          </a:prstGeom>
        </p:spPr>
      </p:pic>
    </p:spTree>
    <p:extLst>
      <p:ext uri="{BB962C8B-B14F-4D97-AF65-F5344CB8AC3E}">
        <p14:creationId xmlns:p14="http://schemas.microsoft.com/office/powerpoint/2010/main" val="352635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ECD47A-D403-485D-9ACA-765D8435620C}"/>
              </a:ext>
            </a:extLst>
          </p:cNvPr>
          <p:cNvSpPr>
            <a:spLocks noGrp="1"/>
          </p:cNvSpPr>
          <p:nvPr>
            <p:ph type="title"/>
          </p:nvPr>
        </p:nvSpPr>
        <p:spPr/>
        <p:txBody>
          <a:bodyPr>
            <a:normAutofit/>
          </a:bodyPr>
          <a:lstStyle/>
          <a:p>
            <a:r>
              <a:rPr lang="nb-NO" sz="5400" dirty="0">
                <a:latin typeface="Britannic Bold" panose="020B0903060703020204" pitchFamily="34" charset="0"/>
              </a:rPr>
              <a:t>Kahoot</a:t>
            </a:r>
          </a:p>
        </p:txBody>
      </p:sp>
      <p:sp>
        <p:nvSpPr>
          <p:cNvPr id="3" name="Plassholder for innhold 2">
            <a:extLst>
              <a:ext uri="{FF2B5EF4-FFF2-40B4-BE49-F238E27FC236}">
                <a16:creationId xmlns:a16="http://schemas.microsoft.com/office/drawing/2014/main" id="{B19E898A-7179-41DD-9CEA-3E20FCD00D83}"/>
              </a:ext>
            </a:extLst>
          </p:cNvPr>
          <p:cNvSpPr>
            <a:spLocks noGrp="1"/>
          </p:cNvSpPr>
          <p:nvPr>
            <p:ph idx="1"/>
          </p:nvPr>
        </p:nvSpPr>
        <p:spPr>
          <a:xfrm>
            <a:off x="581192" y="1948226"/>
            <a:ext cx="4997973" cy="4246808"/>
          </a:xfrm>
        </p:spPr>
        <p:txBody>
          <a:bodyPr>
            <a:normAutofit/>
          </a:bodyPr>
          <a:lstStyle/>
          <a:p>
            <a:pPr marL="0" indent="0">
              <a:buNone/>
            </a:pPr>
            <a:endParaRPr lang="nb-NO" sz="2800" dirty="0"/>
          </a:p>
          <a:p>
            <a:r>
              <a:rPr lang="nb-NO" sz="2800" dirty="0"/>
              <a:t>Gå inn på </a:t>
            </a:r>
            <a:r>
              <a:rPr lang="nb-NO" sz="2800" dirty="0">
                <a:hlinkClick r:id="rId3"/>
              </a:rPr>
              <a:t>www.kahoot.it</a:t>
            </a:r>
            <a:r>
              <a:rPr lang="nb-NO" sz="2800" dirty="0"/>
              <a:t> </a:t>
            </a:r>
          </a:p>
          <a:p>
            <a:r>
              <a:rPr lang="nb-NO" sz="2800" dirty="0"/>
              <a:t>Oppsummering fra kurset</a:t>
            </a:r>
          </a:p>
          <a:p>
            <a:r>
              <a:rPr lang="nb-NO" sz="2800" dirty="0"/>
              <a:t>Gjør ditt beste!</a:t>
            </a:r>
          </a:p>
          <a:p>
            <a:r>
              <a:rPr lang="nb-NO" sz="2000" dirty="0">
                <a:hlinkClick r:id="rId4"/>
              </a:rPr>
              <a:t>https://play.kahoot.it/#/?quizId=1fdf15fc-a274-478f-b78c-9cb39e17bf8d</a:t>
            </a:r>
            <a:r>
              <a:rPr lang="nb-NO" sz="2000" dirty="0"/>
              <a:t> </a:t>
            </a:r>
          </a:p>
        </p:txBody>
      </p:sp>
      <p:pic>
        <p:nvPicPr>
          <p:cNvPr id="5" name="Bilde 4">
            <a:extLst>
              <a:ext uri="{FF2B5EF4-FFF2-40B4-BE49-F238E27FC236}">
                <a16:creationId xmlns:a16="http://schemas.microsoft.com/office/drawing/2014/main" id="{0904A997-CE80-4BB9-9FC0-16C8CA3DF8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9166" y="2662601"/>
            <a:ext cx="5635010" cy="3169693"/>
          </a:xfrm>
          <a:prstGeom prst="rect">
            <a:avLst/>
          </a:prstGeom>
        </p:spPr>
      </p:pic>
      <p:pic>
        <p:nvPicPr>
          <p:cNvPr id="6" name="Bilde 5">
            <a:extLst>
              <a:ext uri="{FF2B5EF4-FFF2-40B4-BE49-F238E27FC236}">
                <a16:creationId xmlns:a16="http://schemas.microsoft.com/office/drawing/2014/main" id="{A3CCAC9A-120C-4A0C-913F-A896BC0BA13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002640" y="6427304"/>
            <a:ext cx="3044228" cy="390938"/>
          </a:xfrm>
          <a:prstGeom prst="rect">
            <a:avLst/>
          </a:prstGeom>
        </p:spPr>
      </p:pic>
    </p:spTree>
    <p:extLst>
      <p:ext uri="{BB962C8B-B14F-4D97-AF65-F5344CB8AC3E}">
        <p14:creationId xmlns:p14="http://schemas.microsoft.com/office/powerpoint/2010/main" val="130327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80F50B-D614-48E2-B0E7-59205B49D0F8}"/>
              </a:ext>
            </a:extLst>
          </p:cNvPr>
          <p:cNvSpPr>
            <a:spLocks noGrp="1"/>
          </p:cNvSpPr>
          <p:nvPr>
            <p:ph type="title"/>
          </p:nvPr>
        </p:nvSpPr>
        <p:spPr/>
        <p:txBody>
          <a:bodyPr>
            <a:normAutofit/>
          </a:bodyPr>
          <a:lstStyle/>
          <a:p>
            <a:r>
              <a:rPr lang="nb-NO" sz="5400" dirty="0">
                <a:latin typeface="Britannic Bold" panose="020B0903060703020204" pitchFamily="34" charset="0"/>
              </a:rPr>
              <a:t>Takk for i dag</a:t>
            </a:r>
          </a:p>
        </p:txBody>
      </p:sp>
      <p:sp>
        <p:nvSpPr>
          <p:cNvPr id="3" name="Plassholder for innhold 2">
            <a:extLst>
              <a:ext uri="{FF2B5EF4-FFF2-40B4-BE49-F238E27FC236}">
                <a16:creationId xmlns:a16="http://schemas.microsoft.com/office/drawing/2014/main" id="{74B0B765-D5DC-49B6-977F-4A7F64003666}"/>
              </a:ext>
            </a:extLst>
          </p:cNvPr>
          <p:cNvSpPr>
            <a:spLocks noGrp="1"/>
          </p:cNvSpPr>
          <p:nvPr>
            <p:ph idx="1"/>
          </p:nvPr>
        </p:nvSpPr>
        <p:spPr>
          <a:xfrm>
            <a:off x="758613" y="2557415"/>
            <a:ext cx="5992707" cy="3750136"/>
          </a:xfrm>
        </p:spPr>
        <p:txBody>
          <a:bodyPr>
            <a:normAutofit/>
          </a:bodyPr>
          <a:lstStyle/>
          <a:p>
            <a:pPr marL="0" indent="0">
              <a:buNone/>
            </a:pPr>
            <a:r>
              <a:rPr lang="nb-NO" sz="2800" dirty="0"/>
              <a:t>Følg oss på </a:t>
            </a:r>
            <a:r>
              <a:rPr lang="nb-NO" sz="2800" dirty="0" err="1"/>
              <a:t>Instagram</a:t>
            </a:r>
            <a:r>
              <a:rPr lang="nb-NO" sz="2800" dirty="0"/>
              <a:t> på </a:t>
            </a:r>
            <a:r>
              <a:rPr lang="nb-NO" sz="2800" b="1" dirty="0"/>
              <a:t>@</a:t>
            </a:r>
            <a:r>
              <a:rPr lang="nb-NO" sz="2800" b="1" dirty="0" err="1"/>
              <a:t>diginkurs</a:t>
            </a:r>
            <a:endParaRPr lang="nb-NO" sz="2800" b="1" dirty="0"/>
          </a:p>
          <a:p>
            <a:r>
              <a:rPr lang="nb-NO" sz="2800" dirty="0"/>
              <a:t>Oppskrifter</a:t>
            </a:r>
          </a:p>
          <a:p>
            <a:r>
              <a:rPr lang="nb-NO" sz="2800" dirty="0"/>
              <a:t>Matlagingsfilmer</a:t>
            </a:r>
          </a:p>
          <a:p>
            <a:r>
              <a:rPr lang="nb-NO" sz="2800" dirty="0"/>
              <a:t>Inspirasjon og tips</a:t>
            </a:r>
          </a:p>
          <a:p>
            <a:pPr marL="0" indent="0">
              <a:buNone/>
            </a:pPr>
            <a:endParaRPr lang="nb-NO" sz="2400" dirty="0"/>
          </a:p>
        </p:txBody>
      </p:sp>
      <p:pic>
        <p:nvPicPr>
          <p:cNvPr id="6" name="Bilde 5">
            <a:extLst>
              <a:ext uri="{FF2B5EF4-FFF2-40B4-BE49-F238E27FC236}">
                <a16:creationId xmlns:a16="http://schemas.microsoft.com/office/drawing/2014/main" id="{C7364F87-4FE1-458D-8990-F4F236851331}"/>
              </a:ext>
            </a:extLst>
          </p:cNvPr>
          <p:cNvPicPr>
            <a:picLocks noChangeAspect="1"/>
          </p:cNvPicPr>
          <p:nvPr/>
        </p:nvPicPr>
        <p:blipFill rotWithShape="1">
          <a:blip r:embed="rId2">
            <a:extLst>
              <a:ext uri="{28A0092B-C50C-407E-A947-70E740481C1C}">
                <a14:useLocalDpi xmlns:a14="http://schemas.microsoft.com/office/drawing/2010/main" val="0"/>
              </a:ext>
            </a:extLst>
          </a:blip>
          <a:srcRect l="19836" t="976" r="18814" b="5270"/>
          <a:stretch/>
        </p:blipFill>
        <p:spPr>
          <a:xfrm>
            <a:off x="6751320" y="2237375"/>
            <a:ext cx="4572000" cy="3930111"/>
          </a:xfrm>
          <a:prstGeom prst="rect">
            <a:avLst/>
          </a:prstGeom>
        </p:spPr>
      </p:pic>
    </p:spTree>
    <p:extLst>
      <p:ext uri="{BB962C8B-B14F-4D97-AF65-F5344CB8AC3E}">
        <p14:creationId xmlns:p14="http://schemas.microsoft.com/office/powerpoint/2010/main" val="307393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52C0124D-CBDB-48FE-AFB6-F918A6286278}"/>
              </a:ext>
            </a:extLst>
          </p:cNvPr>
          <p:cNvSpPr>
            <a:spLocks noGrp="1"/>
          </p:cNvSpPr>
          <p:nvPr>
            <p:ph idx="4294967295"/>
          </p:nvPr>
        </p:nvSpPr>
        <p:spPr>
          <a:xfrm>
            <a:off x="526732" y="2362200"/>
            <a:ext cx="11138535" cy="2133600"/>
          </a:xfrm>
        </p:spPr>
        <p:txBody>
          <a:bodyPr>
            <a:normAutofit/>
          </a:bodyPr>
          <a:lstStyle/>
          <a:p>
            <a:r>
              <a:rPr lang="nb-NO" sz="2800" dirty="0"/>
              <a:t>Kurset er utviklet av ernæringsstudenter ved Universitetet i Agder i 2018</a:t>
            </a:r>
          </a:p>
          <a:p>
            <a:r>
              <a:rPr lang="nb-NO" sz="2800" dirty="0"/>
              <a:t>Kurset er utviklet på vegne av Norske Kvinners Sanitetsforening</a:t>
            </a:r>
          </a:p>
          <a:p>
            <a:r>
              <a:rPr lang="nb-NO" sz="2800" dirty="0"/>
              <a:t>Kurset er finansiert av Gjensidigestiftelsen</a:t>
            </a:r>
          </a:p>
          <a:p>
            <a:endParaRPr lang="nb-NO" dirty="0"/>
          </a:p>
        </p:txBody>
      </p:sp>
      <p:pic>
        <p:nvPicPr>
          <p:cNvPr id="13" name="Bilde 12">
            <a:extLst>
              <a:ext uri="{FF2B5EF4-FFF2-40B4-BE49-F238E27FC236}">
                <a16:creationId xmlns:a16="http://schemas.microsoft.com/office/drawing/2014/main" id="{F8FC67E9-993C-4B88-B810-4319E2DC74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42343"/>
            <a:ext cx="4350171" cy="815657"/>
          </a:xfrm>
          <a:prstGeom prst="rect">
            <a:avLst/>
          </a:prstGeom>
        </p:spPr>
      </p:pic>
      <p:pic>
        <p:nvPicPr>
          <p:cNvPr id="15" name="Bilde 14">
            <a:extLst>
              <a:ext uri="{FF2B5EF4-FFF2-40B4-BE49-F238E27FC236}">
                <a16:creationId xmlns:a16="http://schemas.microsoft.com/office/drawing/2014/main" id="{F59B7A42-31C0-439F-85F1-DB484182DC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4206" y="6192615"/>
            <a:ext cx="4011168" cy="515112"/>
          </a:xfrm>
          <a:prstGeom prst="rect">
            <a:avLst/>
          </a:prstGeom>
        </p:spPr>
      </p:pic>
      <p:pic>
        <p:nvPicPr>
          <p:cNvPr id="17" name="Bilde 16">
            <a:extLst>
              <a:ext uri="{FF2B5EF4-FFF2-40B4-BE49-F238E27FC236}">
                <a16:creationId xmlns:a16="http://schemas.microsoft.com/office/drawing/2014/main" id="{A4CC7791-E704-400F-91E2-2B5B75405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759" y="5634583"/>
            <a:ext cx="2924175" cy="1073144"/>
          </a:xfrm>
          <a:prstGeom prst="rect">
            <a:avLst/>
          </a:prstGeom>
        </p:spPr>
      </p:pic>
    </p:spTree>
    <p:extLst>
      <p:ext uri="{BB962C8B-B14F-4D97-AF65-F5344CB8AC3E}">
        <p14:creationId xmlns:p14="http://schemas.microsoft.com/office/powerpoint/2010/main" val="302889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5C6F98D-175E-47E2-98FD-6C2A7D85210D}"/>
              </a:ext>
            </a:extLst>
          </p:cNvPr>
          <p:cNvSpPr>
            <a:spLocks noGrp="1"/>
          </p:cNvSpPr>
          <p:nvPr>
            <p:ph type="title"/>
          </p:nvPr>
        </p:nvSpPr>
        <p:spPr/>
        <p:txBody>
          <a:bodyPr>
            <a:normAutofit/>
          </a:bodyPr>
          <a:lstStyle/>
          <a:p>
            <a:r>
              <a:rPr lang="nb-NO" sz="5400" dirty="0">
                <a:latin typeface="Britannic Bold" panose="020B0903060703020204" pitchFamily="34" charset="0"/>
              </a:rPr>
              <a:t>Evalueringsskjema</a:t>
            </a:r>
          </a:p>
        </p:txBody>
      </p:sp>
      <p:sp>
        <p:nvSpPr>
          <p:cNvPr id="3" name="Plassholder for innhold 2">
            <a:extLst>
              <a:ext uri="{FF2B5EF4-FFF2-40B4-BE49-F238E27FC236}">
                <a16:creationId xmlns:a16="http://schemas.microsoft.com/office/drawing/2014/main" id="{FB1312FC-B1FA-439A-A739-4F48EC2904D3}"/>
              </a:ext>
            </a:extLst>
          </p:cNvPr>
          <p:cNvSpPr>
            <a:spLocks noGrp="1"/>
          </p:cNvSpPr>
          <p:nvPr>
            <p:ph idx="1"/>
          </p:nvPr>
        </p:nvSpPr>
        <p:spPr>
          <a:xfrm>
            <a:off x="581192" y="2180496"/>
            <a:ext cx="9384443" cy="3809487"/>
          </a:xfrm>
        </p:spPr>
        <p:txBody>
          <a:bodyPr>
            <a:normAutofit/>
          </a:bodyPr>
          <a:lstStyle/>
          <a:p>
            <a:r>
              <a:rPr lang="nb-NO" sz="2800" dirty="0"/>
              <a:t>Svar på et kort spørreskjema</a:t>
            </a:r>
          </a:p>
          <a:p>
            <a:r>
              <a:rPr lang="nb-NO" sz="2800" dirty="0"/>
              <a:t>Du kan bidra til å forbedre kurset</a:t>
            </a:r>
          </a:p>
          <a:p>
            <a:r>
              <a:rPr lang="nb-NO" sz="2800" dirty="0"/>
              <a:t>Svar ærlig og kom gjerne med tips!</a:t>
            </a:r>
          </a:p>
        </p:txBody>
      </p:sp>
      <p:pic>
        <p:nvPicPr>
          <p:cNvPr id="4" name="Bilde 3">
            <a:extLst>
              <a:ext uri="{FF2B5EF4-FFF2-40B4-BE49-F238E27FC236}">
                <a16:creationId xmlns:a16="http://schemas.microsoft.com/office/drawing/2014/main" id="{0126A471-71A4-4BD4-9840-CAC597314E8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46006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6697323-04C8-4937-A135-D70AAB28B61A}"/>
              </a:ext>
            </a:extLst>
          </p:cNvPr>
          <p:cNvSpPr>
            <a:spLocks noGrp="1"/>
          </p:cNvSpPr>
          <p:nvPr>
            <p:ph type="title"/>
          </p:nvPr>
        </p:nvSpPr>
        <p:spPr/>
        <p:txBody>
          <a:bodyPr>
            <a:normAutofit/>
          </a:bodyPr>
          <a:lstStyle/>
          <a:p>
            <a:r>
              <a:rPr lang="nb-NO" sz="5400" dirty="0">
                <a:latin typeface="Britannic Bold" panose="020B0903060703020204" pitchFamily="34" charset="0"/>
              </a:rPr>
              <a:t>Aktivitet – Bruksområder</a:t>
            </a:r>
          </a:p>
        </p:txBody>
      </p:sp>
      <p:sp>
        <p:nvSpPr>
          <p:cNvPr id="3" name="Plassholder for innhold 2">
            <a:extLst>
              <a:ext uri="{FF2B5EF4-FFF2-40B4-BE49-F238E27FC236}">
                <a16:creationId xmlns:a16="http://schemas.microsoft.com/office/drawing/2014/main" id="{CCC572F7-B814-481C-A445-36AC6F366ED9}"/>
              </a:ext>
            </a:extLst>
          </p:cNvPr>
          <p:cNvSpPr>
            <a:spLocks noGrp="1"/>
          </p:cNvSpPr>
          <p:nvPr>
            <p:ph idx="1"/>
          </p:nvPr>
        </p:nvSpPr>
        <p:spPr>
          <a:xfrm>
            <a:off x="581193" y="2180496"/>
            <a:ext cx="7330356" cy="4185798"/>
          </a:xfrm>
        </p:spPr>
        <p:txBody>
          <a:bodyPr>
            <a:normAutofit fontScale="92500" lnSpcReduction="10000"/>
          </a:bodyPr>
          <a:lstStyle/>
          <a:p>
            <a:r>
              <a:rPr lang="nb-NO" dirty="0"/>
              <a:t>Ta for dere hver enkelt matvare og kom med forslag til </a:t>
            </a:r>
            <a:r>
              <a:rPr lang="nb-NO" b="1" dirty="0"/>
              <a:t>bruksområder</a:t>
            </a:r>
          </a:p>
          <a:p>
            <a:r>
              <a:rPr lang="nb-NO" dirty="0"/>
              <a:t>Ett poeng for hvert forslag</a:t>
            </a:r>
          </a:p>
          <a:p>
            <a:r>
              <a:rPr lang="nb-NO" dirty="0"/>
              <a:t>Kan være både frokost, lunsj og middag</a:t>
            </a:r>
          </a:p>
          <a:p>
            <a:endParaRPr lang="nb-NO" dirty="0"/>
          </a:p>
          <a:p>
            <a:pPr marL="0" indent="0">
              <a:buNone/>
            </a:pPr>
            <a:r>
              <a:rPr lang="nb-NO" sz="2600" b="1" dirty="0"/>
              <a:t>Basismatvarer</a:t>
            </a:r>
          </a:p>
          <a:p>
            <a:r>
              <a:rPr lang="nb-NO" sz="2600" dirty="0"/>
              <a:t>Havregryn</a:t>
            </a:r>
          </a:p>
          <a:p>
            <a:r>
              <a:rPr lang="nb-NO" sz="2600" dirty="0"/>
              <a:t>Mais</a:t>
            </a:r>
          </a:p>
          <a:p>
            <a:r>
              <a:rPr lang="nb-NO" sz="2600" dirty="0"/>
              <a:t>Tomat</a:t>
            </a:r>
          </a:p>
          <a:p>
            <a:endParaRPr lang="nb-NO" dirty="0"/>
          </a:p>
          <a:p>
            <a:pPr marL="0" indent="0">
              <a:buNone/>
            </a:pPr>
            <a:r>
              <a:rPr lang="nb-NO" dirty="0"/>
              <a:t>Eksempel </a:t>
            </a:r>
            <a:r>
              <a:rPr lang="nb-NO" dirty="0" err="1"/>
              <a:t>fullkornstortilla</a:t>
            </a:r>
            <a:r>
              <a:rPr lang="nb-NO" dirty="0"/>
              <a:t>: taco, </a:t>
            </a:r>
            <a:r>
              <a:rPr lang="nb-NO" dirty="0" err="1"/>
              <a:t>wrap</a:t>
            </a:r>
            <a:r>
              <a:rPr lang="nb-NO" dirty="0"/>
              <a:t>, tortillapizza, lasagne, tortillachips</a:t>
            </a:r>
          </a:p>
        </p:txBody>
      </p:sp>
      <p:pic>
        <p:nvPicPr>
          <p:cNvPr id="5" name="Bilde 4">
            <a:extLst>
              <a:ext uri="{FF2B5EF4-FFF2-40B4-BE49-F238E27FC236}">
                <a16:creationId xmlns:a16="http://schemas.microsoft.com/office/drawing/2014/main" id="{57796F91-7C49-4425-B8AD-4CB2AB55FC2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28598" y="2982036"/>
            <a:ext cx="3912358" cy="2934268"/>
          </a:xfrm>
          <a:prstGeom prst="rect">
            <a:avLst/>
          </a:prstGeom>
        </p:spPr>
      </p:pic>
      <p:pic>
        <p:nvPicPr>
          <p:cNvPr id="6" name="Bilde 5">
            <a:extLst>
              <a:ext uri="{FF2B5EF4-FFF2-40B4-BE49-F238E27FC236}">
                <a16:creationId xmlns:a16="http://schemas.microsoft.com/office/drawing/2014/main" id="{35C500F1-1E9A-4F21-8B6E-97765E6BF97F}"/>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9561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9A26B8-6C4E-452B-ADD3-ED324A7AB7E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4167E1-E2B0-4192-8DA2-6967DDFF87A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14407"/>
            <a:ext cx="5609967" cy="56117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5F09389-6A8E-46D6-B5F4-A3C55FAE62E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9" y="619125"/>
            <a:ext cx="5600006" cy="5607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e 4">
            <a:extLst>
              <a:ext uri="{FF2B5EF4-FFF2-40B4-BE49-F238E27FC236}">
                <a16:creationId xmlns:a16="http://schemas.microsoft.com/office/drawing/2014/main" id="{EC2A79AF-2808-488F-8613-9B077C16C8C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8084" y="1780662"/>
            <a:ext cx="4952475" cy="3305777"/>
          </a:xfrm>
          <a:prstGeom prst="rect">
            <a:avLst/>
          </a:prstGeom>
        </p:spPr>
      </p:pic>
      <p:sp>
        <p:nvSpPr>
          <p:cNvPr id="16" name="Rectangle 15">
            <a:extLst>
              <a:ext uri="{FF2B5EF4-FFF2-40B4-BE49-F238E27FC236}">
                <a16:creationId xmlns:a16="http://schemas.microsoft.com/office/drawing/2014/main" id="{D03E4FEE-2E6A-44AB-B6BA-C1AD0CD6D93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560581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0817EB59-13B3-43DA-9B91-A7CC174A606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4318" y="457200"/>
            <a:ext cx="5600007"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 name="Tittel 1">
            <a:extLst>
              <a:ext uri="{FF2B5EF4-FFF2-40B4-BE49-F238E27FC236}">
                <a16:creationId xmlns:a16="http://schemas.microsoft.com/office/drawing/2014/main" id="{BFD9ADD1-28AF-4F5E-BCD6-9FC048BF2F00}"/>
              </a:ext>
            </a:extLst>
          </p:cNvPr>
          <p:cNvSpPr>
            <a:spLocks noGrp="1"/>
          </p:cNvSpPr>
          <p:nvPr>
            <p:ph type="title"/>
          </p:nvPr>
        </p:nvSpPr>
        <p:spPr>
          <a:xfrm>
            <a:off x="762121" y="960723"/>
            <a:ext cx="4968489" cy="1013800"/>
          </a:xfrm>
        </p:spPr>
        <p:txBody>
          <a:bodyPr>
            <a:normAutofit fontScale="90000"/>
          </a:bodyPr>
          <a:lstStyle/>
          <a:p>
            <a:r>
              <a:rPr lang="nb-NO" sz="5400" dirty="0">
                <a:solidFill>
                  <a:srgbClr val="FFFFFF"/>
                </a:solidFill>
                <a:latin typeface="Britannic Bold" panose="020B0903060703020204" pitchFamily="34" charset="0"/>
              </a:rPr>
              <a:t>helseeffekter</a:t>
            </a:r>
          </a:p>
        </p:txBody>
      </p:sp>
      <p:sp>
        <p:nvSpPr>
          <p:cNvPr id="3" name="Plassholder for innhold 2">
            <a:extLst>
              <a:ext uri="{FF2B5EF4-FFF2-40B4-BE49-F238E27FC236}">
                <a16:creationId xmlns:a16="http://schemas.microsoft.com/office/drawing/2014/main" id="{EA15F366-B763-4F96-9A6D-A5E3B44C9FC0}"/>
              </a:ext>
            </a:extLst>
          </p:cNvPr>
          <p:cNvSpPr>
            <a:spLocks noGrp="1"/>
          </p:cNvSpPr>
          <p:nvPr>
            <p:ph idx="1"/>
          </p:nvPr>
        </p:nvSpPr>
        <p:spPr>
          <a:xfrm>
            <a:off x="783389" y="1974523"/>
            <a:ext cx="4947221" cy="3650344"/>
          </a:xfrm>
        </p:spPr>
        <p:txBody>
          <a:bodyPr>
            <a:normAutofit/>
          </a:bodyPr>
          <a:lstStyle/>
          <a:p>
            <a:r>
              <a:rPr lang="nb-NO" sz="2800" dirty="0">
                <a:solidFill>
                  <a:srgbClr val="FFFFFF"/>
                </a:solidFill>
              </a:rPr>
              <a:t>Grunnleggende ernæring</a:t>
            </a:r>
          </a:p>
          <a:p>
            <a:r>
              <a:rPr lang="nb-NO" sz="2800" dirty="0">
                <a:solidFill>
                  <a:srgbClr val="FFFFFF"/>
                </a:solidFill>
              </a:rPr>
              <a:t>Ernæringsutfordringer</a:t>
            </a:r>
          </a:p>
          <a:p>
            <a:r>
              <a:rPr lang="nb-NO" sz="2800" dirty="0">
                <a:solidFill>
                  <a:srgbClr val="FFFFFF"/>
                </a:solidFill>
              </a:rPr>
              <a:t>Matens effekt på helsen</a:t>
            </a:r>
          </a:p>
        </p:txBody>
      </p:sp>
      <p:pic>
        <p:nvPicPr>
          <p:cNvPr id="11" name="Bilde 10">
            <a:extLst>
              <a:ext uri="{FF2B5EF4-FFF2-40B4-BE49-F238E27FC236}">
                <a16:creationId xmlns:a16="http://schemas.microsoft.com/office/drawing/2014/main" id="{18E9D40F-9FA3-4DD6-9A56-558D567F6BB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42377" y="6346620"/>
            <a:ext cx="3044228" cy="390938"/>
          </a:xfrm>
          <a:prstGeom prst="rect">
            <a:avLst/>
          </a:prstGeom>
        </p:spPr>
      </p:pic>
    </p:spTree>
    <p:extLst>
      <p:ext uri="{BB962C8B-B14F-4D97-AF65-F5344CB8AC3E}">
        <p14:creationId xmlns:p14="http://schemas.microsoft.com/office/powerpoint/2010/main" val="30810716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83F59E-ABAD-49B7-BD62-4656B01EB8C1}"/>
              </a:ext>
            </a:extLst>
          </p:cNvPr>
          <p:cNvSpPr>
            <a:spLocks noGrp="1"/>
          </p:cNvSpPr>
          <p:nvPr>
            <p:ph type="title"/>
          </p:nvPr>
        </p:nvSpPr>
        <p:spPr/>
        <p:txBody>
          <a:bodyPr>
            <a:normAutofit/>
          </a:bodyPr>
          <a:lstStyle/>
          <a:p>
            <a:r>
              <a:rPr lang="nb-NO" sz="5400" dirty="0">
                <a:latin typeface="Britannic Bold" panose="020B0903060703020204" pitchFamily="34" charset="0"/>
              </a:rPr>
              <a:t>Aktivitet – forslag</a:t>
            </a:r>
          </a:p>
        </p:txBody>
      </p:sp>
      <p:sp>
        <p:nvSpPr>
          <p:cNvPr id="3" name="Plassholder for innhold 2">
            <a:extLst>
              <a:ext uri="{FF2B5EF4-FFF2-40B4-BE49-F238E27FC236}">
                <a16:creationId xmlns:a16="http://schemas.microsoft.com/office/drawing/2014/main" id="{AFB47ABD-D5EF-4379-985D-093FA9D2F13B}"/>
              </a:ext>
            </a:extLst>
          </p:cNvPr>
          <p:cNvSpPr>
            <a:spLocks noGrp="1"/>
          </p:cNvSpPr>
          <p:nvPr>
            <p:ph idx="1"/>
          </p:nvPr>
        </p:nvSpPr>
        <p:spPr/>
        <p:txBody>
          <a:bodyPr>
            <a:normAutofit/>
          </a:bodyPr>
          <a:lstStyle/>
          <a:p>
            <a:r>
              <a:rPr lang="nb-NO" sz="2800" b="1" dirty="0"/>
              <a:t>Havregryn</a:t>
            </a:r>
            <a:r>
              <a:rPr lang="nb-NO" sz="2800" dirty="0"/>
              <a:t> 		havregrøt, havremel, havrelapper, vafler, bakst</a:t>
            </a:r>
          </a:p>
          <a:p>
            <a:r>
              <a:rPr lang="nb-NO" sz="2800" b="1" dirty="0"/>
              <a:t>Mais</a:t>
            </a:r>
            <a:r>
              <a:rPr lang="nb-NO" sz="2800" dirty="0"/>
              <a:t>				taco, salat, gryterett, suppe, </a:t>
            </a:r>
            <a:r>
              <a:rPr lang="nb-NO" sz="2800" dirty="0" err="1"/>
              <a:t>wrap</a:t>
            </a:r>
            <a:r>
              <a:rPr lang="nb-NO" sz="2800" dirty="0"/>
              <a:t>, omelett, pizza, </a:t>
            </a:r>
            <a:r>
              <a:rPr lang="nb-NO" sz="2800" dirty="0" err="1"/>
              <a:t>nachos</a:t>
            </a:r>
            <a:endParaRPr lang="nb-NO" sz="2800" dirty="0"/>
          </a:p>
          <a:p>
            <a:r>
              <a:rPr lang="nb-NO" sz="2800" b="1" dirty="0"/>
              <a:t>Tomat</a:t>
            </a:r>
            <a:r>
              <a:rPr lang="nb-NO" sz="2800" dirty="0"/>
              <a:t> 			taco, salat, gryterett, suppe, </a:t>
            </a:r>
            <a:r>
              <a:rPr lang="nb-NO" sz="2800" dirty="0" err="1"/>
              <a:t>wrap</a:t>
            </a:r>
            <a:r>
              <a:rPr lang="nb-NO" sz="2800" dirty="0"/>
              <a:t>, omelett, pizza, pålegg</a:t>
            </a:r>
          </a:p>
        </p:txBody>
      </p:sp>
      <p:pic>
        <p:nvPicPr>
          <p:cNvPr id="4" name="Bilde 3">
            <a:extLst>
              <a:ext uri="{FF2B5EF4-FFF2-40B4-BE49-F238E27FC236}">
                <a16:creationId xmlns:a16="http://schemas.microsoft.com/office/drawing/2014/main" id="{9B648E79-827D-4E08-833C-4ED058416B9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4252762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FA81CCD-B46B-42A3-8C6F-0533933522EE}"/>
              </a:ext>
            </a:extLst>
          </p:cNvPr>
          <p:cNvSpPr>
            <a:spLocks noGrp="1"/>
          </p:cNvSpPr>
          <p:nvPr>
            <p:ph type="title"/>
          </p:nvPr>
        </p:nvSpPr>
        <p:spPr/>
        <p:txBody>
          <a:bodyPr>
            <a:normAutofit/>
          </a:bodyPr>
          <a:lstStyle/>
          <a:p>
            <a:r>
              <a:rPr lang="nb-NO" sz="5400" dirty="0">
                <a:latin typeface="Britannic Bold" panose="020B0903060703020204" pitchFamily="34" charset="0"/>
              </a:rPr>
              <a:t>Kilder</a:t>
            </a:r>
          </a:p>
        </p:txBody>
      </p:sp>
      <p:sp>
        <p:nvSpPr>
          <p:cNvPr id="3" name="Plassholder for innhold 2">
            <a:extLst>
              <a:ext uri="{FF2B5EF4-FFF2-40B4-BE49-F238E27FC236}">
                <a16:creationId xmlns:a16="http://schemas.microsoft.com/office/drawing/2014/main" id="{9B3F414F-1D09-48CF-BBA0-B2A94863BF56}"/>
              </a:ext>
            </a:extLst>
          </p:cNvPr>
          <p:cNvSpPr>
            <a:spLocks noGrp="1"/>
          </p:cNvSpPr>
          <p:nvPr>
            <p:ph idx="1"/>
          </p:nvPr>
        </p:nvSpPr>
        <p:spPr>
          <a:xfrm>
            <a:off x="581192" y="2074479"/>
            <a:ext cx="11029615" cy="4677504"/>
          </a:xfrm>
        </p:spPr>
        <p:txBody>
          <a:bodyPr>
            <a:normAutofit lnSpcReduction="10000"/>
          </a:bodyPr>
          <a:lstStyle/>
          <a:p>
            <a:r>
              <a:rPr lang="nb-NO" sz="1600" dirty="0"/>
              <a:t>Illustrasjoner fra: </a:t>
            </a:r>
            <a:r>
              <a:rPr lang="nb-NO" sz="1600" dirty="0">
                <a:hlinkClick r:id="rId3"/>
              </a:rPr>
              <a:t>www.colourbox.com</a:t>
            </a:r>
            <a:endParaRPr lang="nb-NO" sz="1600" dirty="0"/>
          </a:p>
          <a:p>
            <a:r>
              <a:rPr lang="nb-NO" sz="1600" dirty="0"/>
              <a:t>«Siste forbruksdag» bilde: </a:t>
            </a:r>
            <a:r>
              <a:rPr lang="nb-NO" sz="1600" dirty="0">
                <a:hlinkClick r:id="rId4"/>
              </a:rPr>
              <a:t>https://www.norengros.no/etikett-universal-26x12-hvit-mikrena-labels</a:t>
            </a:r>
            <a:r>
              <a:rPr lang="nb-NO" sz="1600" dirty="0"/>
              <a:t> </a:t>
            </a:r>
          </a:p>
          <a:p>
            <a:r>
              <a:rPr lang="nb-NO" sz="1600" dirty="0"/>
              <a:t>«Tine melk» bilde: </a:t>
            </a:r>
            <a:r>
              <a:rPr lang="nb-NO" sz="1600" dirty="0">
                <a:hlinkClick r:id="rId5"/>
              </a:rPr>
              <a:t>http://www.convenience.no/endrer-merking-best-darlig/</a:t>
            </a:r>
            <a:endParaRPr lang="nb-NO" sz="1600" dirty="0"/>
          </a:p>
          <a:p>
            <a:r>
              <a:rPr lang="nb-NO" sz="1600" dirty="0"/>
              <a:t>«Kjøttpølse merking» bilde: </a:t>
            </a:r>
            <a:r>
              <a:rPr lang="nb-NO" sz="1600" dirty="0">
                <a:hlinkClick r:id="rId6"/>
              </a:rPr>
              <a:t>https://www.mattilsynet.no/mat_og_vann/merking_av_mat/generelle_krav_til_merking_av_mat/nye_regler_for_merking.11940</a:t>
            </a:r>
            <a:r>
              <a:rPr lang="nb-NO" sz="1600" dirty="0"/>
              <a:t> </a:t>
            </a:r>
          </a:p>
          <a:p>
            <a:r>
              <a:rPr lang="nb-NO" sz="1600" dirty="0"/>
              <a:t>«Nøkkelhullet» bilde: </a:t>
            </a:r>
            <a:r>
              <a:rPr lang="nb-NO" sz="1600" dirty="0">
                <a:hlinkClick r:id="rId7"/>
              </a:rPr>
              <a:t>https://helsenorge.no/kosthold-og-ernaring/nokkelhullet/hva-er-nokkelhullet</a:t>
            </a:r>
            <a:endParaRPr lang="nb-NO" sz="1600" dirty="0"/>
          </a:p>
          <a:p>
            <a:r>
              <a:rPr lang="nb-NO" sz="1600" dirty="0"/>
              <a:t>«Fairtrade» bilde: </a:t>
            </a:r>
            <a:r>
              <a:rPr lang="nb-NO" sz="1600" dirty="0">
                <a:hlinkClick r:id="rId8"/>
              </a:rPr>
              <a:t>http://www.fairtrade.no/</a:t>
            </a:r>
            <a:endParaRPr lang="nb-NO" sz="1600" dirty="0"/>
          </a:p>
          <a:p>
            <a:r>
              <a:rPr lang="nb-NO" sz="1600" dirty="0"/>
              <a:t>«Brødskalaen» bilde: </a:t>
            </a:r>
            <a:r>
              <a:rPr lang="nb-NO" sz="1600" dirty="0">
                <a:hlinkClick r:id="rId9"/>
              </a:rPr>
              <a:t>https://naturbakst.no/produkter/</a:t>
            </a:r>
            <a:r>
              <a:rPr lang="nb-NO" sz="1600" dirty="0"/>
              <a:t> </a:t>
            </a:r>
          </a:p>
          <a:p>
            <a:r>
              <a:rPr lang="nb-NO" sz="1600" dirty="0"/>
              <a:t>«Nyt Norge» bilde: </a:t>
            </a:r>
            <a:r>
              <a:rPr lang="nb-NO" sz="1600" dirty="0">
                <a:hlinkClick r:id="rId10"/>
              </a:rPr>
              <a:t>https://no.wikipedia.org/wiki/Nyt_Norge</a:t>
            </a:r>
            <a:r>
              <a:rPr lang="nb-NO" sz="1600" dirty="0"/>
              <a:t> </a:t>
            </a:r>
          </a:p>
          <a:p>
            <a:r>
              <a:rPr lang="nb-NO" sz="1600" dirty="0"/>
              <a:t>«Kolonial kylling» bilde: </a:t>
            </a:r>
            <a:r>
              <a:rPr lang="nb-NO" sz="1600" dirty="0">
                <a:hlinkClick r:id="rId11"/>
              </a:rPr>
              <a:t>https://kolonial.no/produkter/27011-kyllingfilet-fersk-naturell/</a:t>
            </a:r>
            <a:endParaRPr lang="nb-NO" sz="1600" dirty="0"/>
          </a:p>
          <a:p>
            <a:r>
              <a:rPr lang="nb-NO" sz="1600" dirty="0"/>
              <a:t>«Bruk sansene» bilde: </a:t>
            </a:r>
            <a:r>
              <a:rPr lang="nb-NO" sz="1600" dirty="0">
                <a:hlinkClick r:id="rId12"/>
              </a:rPr>
              <a:t>https://www.q-meieriene.no/Matsvinn</a:t>
            </a:r>
            <a:r>
              <a:rPr lang="nb-NO" sz="1600" dirty="0"/>
              <a:t> </a:t>
            </a:r>
          </a:p>
          <a:p>
            <a:r>
              <a:rPr lang="nb-NO" sz="1600" dirty="0"/>
              <a:t>«Makrell i tomat» bilde: </a:t>
            </a:r>
            <a:r>
              <a:rPr lang="nb-NO" sz="1600" dirty="0">
                <a:hlinkClick r:id="rId13"/>
              </a:rPr>
              <a:t>https://www.google.no/search?q=makrell+i+tomat&amp;source=lnms&amp;tbm=isch&amp;sa=X&amp;ved=0ahUKEwi8joih47TaAhURL1AKHVRwDrMQ_AUICigB&amp;biw=1366&amp;bih=662#imgrc=asY9SiHx-wmMdM</a:t>
            </a:r>
            <a:r>
              <a:rPr lang="nb-NO" sz="1600" dirty="0"/>
              <a:t>: </a:t>
            </a:r>
          </a:p>
        </p:txBody>
      </p:sp>
    </p:spTree>
    <p:extLst>
      <p:ext uri="{BB962C8B-B14F-4D97-AF65-F5344CB8AC3E}">
        <p14:creationId xmlns:p14="http://schemas.microsoft.com/office/powerpoint/2010/main" val="26625228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2884B61-3B96-459F-8440-50507A4864B5}"/>
              </a:ext>
            </a:extLst>
          </p:cNvPr>
          <p:cNvSpPr>
            <a:spLocks noGrp="1"/>
          </p:cNvSpPr>
          <p:nvPr>
            <p:ph type="title"/>
          </p:nvPr>
        </p:nvSpPr>
        <p:spPr/>
        <p:txBody>
          <a:bodyPr>
            <a:normAutofit/>
          </a:bodyPr>
          <a:lstStyle/>
          <a:p>
            <a:r>
              <a:rPr lang="nb-NO" sz="5400" dirty="0">
                <a:latin typeface="Britannic Bold" panose="020B0903060703020204" pitchFamily="34" charset="0"/>
              </a:rPr>
              <a:t>Grunnleggende ernæring</a:t>
            </a:r>
          </a:p>
        </p:txBody>
      </p:sp>
      <p:sp>
        <p:nvSpPr>
          <p:cNvPr id="3" name="Plassholder for innhold 2">
            <a:extLst>
              <a:ext uri="{FF2B5EF4-FFF2-40B4-BE49-F238E27FC236}">
                <a16:creationId xmlns:a16="http://schemas.microsoft.com/office/drawing/2014/main" id="{87850CEE-704C-4C1A-A59D-6EEC3DEC9F56}"/>
              </a:ext>
            </a:extLst>
          </p:cNvPr>
          <p:cNvSpPr>
            <a:spLocks noGrp="1"/>
          </p:cNvSpPr>
          <p:nvPr>
            <p:ph idx="1"/>
          </p:nvPr>
        </p:nvSpPr>
        <p:spPr>
          <a:xfrm>
            <a:off x="687208" y="2657574"/>
            <a:ext cx="10153069" cy="3133626"/>
          </a:xfrm>
        </p:spPr>
        <p:txBody>
          <a:bodyPr numCol="2">
            <a:normAutofit/>
          </a:bodyPr>
          <a:lstStyle/>
          <a:p>
            <a:pPr marL="0" indent="0">
              <a:buNone/>
            </a:pPr>
            <a:r>
              <a:rPr lang="nb-NO" sz="2400" b="1" dirty="0"/>
              <a:t>Energigivende næringsstoffer</a:t>
            </a:r>
          </a:p>
          <a:p>
            <a:r>
              <a:rPr lang="nb-NO" sz="2400" dirty="0"/>
              <a:t>Fett</a:t>
            </a:r>
          </a:p>
          <a:p>
            <a:r>
              <a:rPr lang="nb-NO" sz="2400" dirty="0"/>
              <a:t>Protein</a:t>
            </a:r>
          </a:p>
          <a:p>
            <a:r>
              <a:rPr lang="nb-NO" sz="2400" dirty="0"/>
              <a:t>Karbohydrat</a:t>
            </a:r>
          </a:p>
          <a:p>
            <a:pPr lvl="1"/>
            <a:r>
              <a:rPr lang="nb-NO" sz="2200" dirty="0"/>
              <a:t>Kostfiber</a:t>
            </a:r>
          </a:p>
          <a:p>
            <a:pPr marL="0" indent="0">
              <a:buNone/>
            </a:pPr>
            <a:endParaRPr lang="nb-NO" sz="2400" b="1" dirty="0"/>
          </a:p>
          <a:p>
            <a:pPr marL="0" indent="0">
              <a:buNone/>
            </a:pPr>
            <a:r>
              <a:rPr lang="nb-NO" sz="2400" b="1" dirty="0"/>
              <a:t>Ikke-energigivende næringsstoffer</a:t>
            </a:r>
          </a:p>
          <a:p>
            <a:r>
              <a:rPr lang="nb-NO" sz="2400" dirty="0"/>
              <a:t>Vitaminer</a:t>
            </a:r>
          </a:p>
          <a:p>
            <a:r>
              <a:rPr lang="nb-NO" sz="2400" dirty="0"/>
              <a:t>Mineraler</a:t>
            </a:r>
          </a:p>
          <a:p>
            <a:r>
              <a:rPr lang="nb-NO" sz="2400" dirty="0"/>
              <a:t>Sporstoffer</a:t>
            </a:r>
          </a:p>
        </p:txBody>
      </p:sp>
      <p:pic>
        <p:nvPicPr>
          <p:cNvPr id="4" name="Bilde 3">
            <a:extLst>
              <a:ext uri="{FF2B5EF4-FFF2-40B4-BE49-F238E27FC236}">
                <a16:creationId xmlns:a16="http://schemas.microsoft.com/office/drawing/2014/main" id="{8EB9B007-D7EF-432E-8191-9AA771B06CD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92901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68495F-8C30-456A-97EF-B880FB4ABEEA}"/>
              </a:ext>
            </a:extLst>
          </p:cNvPr>
          <p:cNvSpPr>
            <a:spLocks noGrp="1"/>
          </p:cNvSpPr>
          <p:nvPr>
            <p:ph type="title"/>
          </p:nvPr>
        </p:nvSpPr>
        <p:spPr/>
        <p:txBody>
          <a:bodyPr>
            <a:normAutofit/>
          </a:bodyPr>
          <a:lstStyle/>
          <a:p>
            <a:r>
              <a:rPr lang="nb-NO" sz="5400" dirty="0">
                <a:latin typeface="Britannic Bold" panose="020B0903060703020204" pitchFamily="34" charset="0"/>
              </a:rPr>
              <a:t>Fett</a:t>
            </a:r>
          </a:p>
        </p:txBody>
      </p:sp>
      <p:sp>
        <p:nvSpPr>
          <p:cNvPr id="3" name="Plassholder for innhold 2">
            <a:extLst>
              <a:ext uri="{FF2B5EF4-FFF2-40B4-BE49-F238E27FC236}">
                <a16:creationId xmlns:a16="http://schemas.microsoft.com/office/drawing/2014/main" id="{D0CC7DCF-C6E2-4753-9D88-A842A84FD103}"/>
              </a:ext>
            </a:extLst>
          </p:cNvPr>
          <p:cNvSpPr>
            <a:spLocks noGrp="1"/>
          </p:cNvSpPr>
          <p:nvPr>
            <p:ph idx="1"/>
          </p:nvPr>
        </p:nvSpPr>
        <p:spPr>
          <a:xfrm>
            <a:off x="581192" y="2054600"/>
            <a:ext cx="7952117" cy="4220304"/>
          </a:xfrm>
        </p:spPr>
        <p:txBody>
          <a:bodyPr>
            <a:normAutofit/>
          </a:bodyPr>
          <a:lstStyle/>
          <a:p>
            <a:pPr marL="0" indent="0">
              <a:buNone/>
            </a:pPr>
            <a:r>
              <a:rPr lang="nb-NO" sz="2800" b="1" dirty="0"/>
              <a:t>Deles inn i:</a:t>
            </a:r>
          </a:p>
          <a:p>
            <a:r>
              <a:rPr lang="nb-NO" sz="2800" dirty="0"/>
              <a:t>Mettet fett</a:t>
            </a:r>
          </a:p>
          <a:p>
            <a:pPr lvl="1"/>
            <a:r>
              <a:rPr lang="nb-NO" sz="2400" dirty="0"/>
              <a:t>Kjøtt, meieriprodukter, kokosfett, palmeolje</a:t>
            </a:r>
          </a:p>
          <a:p>
            <a:r>
              <a:rPr lang="nb-NO" sz="2800" dirty="0"/>
              <a:t>Enumettet fett</a:t>
            </a:r>
          </a:p>
          <a:p>
            <a:pPr lvl="1"/>
            <a:r>
              <a:rPr lang="nb-NO" sz="2400" dirty="0"/>
              <a:t>Rapsolje, olivenolje, svinekjøtt</a:t>
            </a:r>
          </a:p>
          <a:p>
            <a:r>
              <a:rPr lang="nb-NO" sz="2800" dirty="0"/>
              <a:t>Flerumettet fett</a:t>
            </a:r>
          </a:p>
          <a:p>
            <a:pPr lvl="1"/>
            <a:r>
              <a:rPr lang="nb-NO" sz="2400" dirty="0"/>
              <a:t>Fisk og sjømat, tran, planteoljer, kornprodukter</a:t>
            </a:r>
          </a:p>
        </p:txBody>
      </p:sp>
      <p:pic>
        <p:nvPicPr>
          <p:cNvPr id="5" name="Bilde 4">
            <a:extLst>
              <a:ext uri="{FF2B5EF4-FFF2-40B4-BE49-F238E27FC236}">
                <a16:creationId xmlns:a16="http://schemas.microsoft.com/office/drawing/2014/main" id="{8E764419-02F5-46C0-83B2-344E0D8F7FE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flipH="1">
            <a:off x="8533310" y="2001078"/>
            <a:ext cx="3234619" cy="4856922"/>
          </a:xfrm>
          <a:prstGeom prst="rect">
            <a:avLst/>
          </a:prstGeom>
        </p:spPr>
      </p:pic>
      <p:pic>
        <p:nvPicPr>
          <p:cNvPr id="6" name="Bilde 5">
            <a:extLst>
              <a:ext uri="{FF2B5EF4-FFF2-40B4-BE49-F238E27FC236}">
                <a16:creationId xmlns:a16="http://schemas.microsoft.com/office/drawing/2014/main" id="{BB6CA479-AE71-424F-A6A6-C56DDBAD11F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1192" y="6400800"/>
            <a:ext cx="3044228" cy="390938"/>
          </a:xfrm>
          <a:prstGeom prst="rect">
            <a:avLst/>
          </a:prstGeom>
        </p:spPr>
      </p:pic>
    </p:spTree>
    <p:extLst>
      <p:ext uri="{BB962C8B-B14F-4D97-AF65-F5344CB8AC3E}">
        <p14:creationId xmlns:p14="http://schemas.microsoft.com/office/powerpoint/2010/main" val="67110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511DC4-D5DA-4400-A91E-1708250C3BA1}"/>
              </a:ext>
            </a:extLst>
          </p:cNvPr>
          <p:cNvSpPr>
            <a:spLocks noGrp="1"/>
          </p:cNvSpPr>
          <p:nvPr>
            <p:ph type="title"/>
          </p:nvPr>
        </p:nvSpPr>
        <p:spPr/>
        <p:txBody>
          <a:bodyPr>
            <a:normAutofit/>
          </a:bodyPr>
          <a:lstStyle/>
          <a:p>
            <a:r>
              <a:rPr lang="nb-NO" sz="5400" dirty="0">
                <a:latin typeface="Britannic Bold" panose="020B0903060703020204" pitchFamily="34" charset="0"/>
              </a:rPr>
              <a:t>Proteiner</a:t>
            </a:r>
          </a:p>
        </p:txBody>
      </p:sp>
      <p:sp>
        <p:nvSpPr>
          <p:cNvPr id="3" name="Plassholder for innhold 2">
            <a:extLst>
              <a:ext uri="{FF2B5EF4-FFF2-40B4-BE49-F238E27FC236}">
                <a16:creationId xmlns:a16="http://schemas.microsoft.com/office/drawing/2014/main" id="{06F92100-5ACA-4995-B5DA-6B6717716F9B}"/>
              </a:ext>
            </a:extLst>
          </p:cNvPr>
          <p:cNvSpPr>
            <a:spLocks noGrp="1"/>
          </p:cNvSpPr>
          <p:nvPr>
            <p:ph idx="1"/>
          </p:nvPr>
        </p:nvSpPr>
        <p:spPr>
          <a:xfrm>
            <a:off x="581191" y="2008219"/>
            <a:ext cx="6621767" cy="4379330"/>
          </a:xfrm>
        </p:spPr>
        <p:txBody>
          <a:bodyPr>
            <a:noAutofit/>
          </a:bodyPr>
          <a:lstStyle/>
          <a:p>
            <a:r>
              <a:rPr lang="nb-NO" sz="2000" dirty="0"/>
              <a:t>Proteiner består av 20 aminosyrer, hvorav 9 er essensielle</a:t>
            </a:r>
          </a:p>
          <a:p>
            <a:r>
              <a:rPr lang="nb-NO" sz="2000" dirty="0"/>
              <a:t>Kombinere ulike typer protein for å få god proteinkvalitet</a:t>
            </a:r>
          </a:p>
          <a:p>
            <a:pPr lvl="1"/>
            <a:r>
              <a:rPr lang="nb-NO" sz="2000" dirty="0"/>
              <a:t>Melk og korn </a:t>
            </a:r>
          </a:p>
          <a:p>
            <a:pPr lvl="1"/>
            <a:r>
              <a:rPr lang="nb-NO" sz="2000" dirty="0"/>
              <a:t>Korn og belgvekster</a:t>
            </a:r>
          </a:p>
          <a:p>
            <a:r>
              <a:rPr lang="nb-NO" sz="2000" dirty="0"/>
              <a:t>Funksjon: oppbygging og vedlikehold av muskler, celler og vev</a:t>
            </a:r>
          </a:p>
          <a:p>
            <a:r>
              <a:rPr lang="nb-NO" sz="2000" dirty="0"/>
              <a:t>Kilder: kjøtt, fisk, egg, melkeprodukter, korn og belgfrukter</a:t>
            </a:r>
          </a:p>
          <a:p>
            <a:r>
              <a:rPr lang="nb-NO" sz="2000" dirty="0"/>
              <a:t>Sjeldent med for lavt proteininntak i Norge</a:t>
            </a:r>
          </a:p>
        </p:txBody>
      </p:sp>
      <p:pic>
        <p:nvPicPr>
          <p:cNvPr id="5" name="Bilde 4">
            <a:extLst>
              <a:ext uri="{FF2B5EF4-FFF2-40B4-BE49-F238E27FC236}">
                <a16:creationId xmlns:a16="http://schemas.microsoft.com/office/drawing/2014/main" id="{5D34C516-2751-4688-8D60-BAE7590612F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202959" y="2845535"/>
            <a:ext cx="4407849" cy="29545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Bilde 5">
            <a:extLst>
              <a:ext uri="{FF2B5EF4-FFF2-40B4-BE49-F238E27FC236}">
                <a16:creationId xmlns:a16="http://schemas.microsoft.com/office/drawing/2014/main" id="{33283B91-DA46-41A3-920B-3D088C800A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1192" y="6387549"/>
            <a:ext cx="3044228" cy="390938"/>
          </a:xfrm>
          <a:prstGeom prst="rect">
            <a:avLst/>
          </a:prstGeom>
        </p:spPr>
      </p:pic>
    </p:spTree>
    <p:extLst>
      <p:ext uri="{BB962C8B-B14F-4D97-AF65-F5344CB8AC3E}">
        <p14:creationId xmlns:p14="http://schemas.microsoft.com/office/powerpoint/2010/main" val="1910211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D4B403-2ED3-414E-8C9B-E5E191718A74}"/>
              </a:ext>
            </a:extLst>
          </p:cNvPr>
          <p:cNvSpPr>
            <a:spLocks noGrp="1"/>
          </p:cNvSpPr>
          <p:nvPr>
            <p:ph type="title"/>
          </p:nvPr>
        </p:nvSpPr>
        <p:spPr/>
        <p:txBody>
          <a:bodyPr>
            <a:normAutofit/>
          </a:bodyPr>
          <a:lstStyle/>
          <a:p>
            <a:r>
              <a:rPr lang="nb-NO" sz="5400" dirty="0">
                <a:latin typeface="Britannic Bold" panose="020B0903060703020204" pitchFamily="34" charset="0"/>
              </a:rPr>
              <a:t>Karbohydrater</a:t>
            </a:r>
          </a:p>
        </p:txBody>
      </p:sp>
      <p:sp>
        <p:nvSpPr>
          <p:cNvPr id="3" name="Plassholder for innhold 2">
            <a:extLst>
              <a:ext uri="{FF2B5EF4-FFF2-40B4-BE49-F238E27FC236}">
                <a16:creationId xmlns:a16="http://schemas.microsoft.com/office/drawing/2014/main" id="{759A86FC-E903-499C-AF35-297A0DA1275E}"/>
              </a:ext>
            </a:extLst>
          </p:cNvPr>
          <p:cNvSpPr>
            <a:spLocks noGrp="1"/>
          </p:cNvSpPr>
          <p:nvPr>
            <p:ph idx="1"/>
          </p:nvPr>
        </p:nvSpPr>
        <p:spPr>
          <a:xfrm>
            <a:off x="581192" y="2323290"/>
            <a:ext cx="6760512" cy="3678303"/>
          </a:xfrm>
        </p:spPr>
        <p:txBody>
          <a:bodyPr/>
          <a:lstStyle/>
          <a:p>
            <a:r>
              <a:rPr lang="nb-NO" b="1" dirty="0"/>
              <a:t>Karbohydrat</a:t>
            </a:r>
          </a:p>
          <a:p>
            <a:pPr lvl="1"/>
            <a:r>
              <a:rPr lang="nb-NO" dirty="0"/>
              <a:t>Kilde: finnes hovedsakelig i planter</a:t>
            </a:r>
          </a:p>
          <a:p>
            <a:r>
              <a:rPr lang="nb-NO" b="1" dirty="0"/>
              <a:t>Kostfiber</a:t>
            </a:r>
          </a:p>
          <a:p>
            <a:pPr lvl="1"/>
            <a:r>
              <a:rPr lang="nb-NO" dirty="0"/>
              <a:t>Kilde: grove kornprodukter er den viktigste kilden til kostfiber</a:t>
            </a:r>
          </a:p>
          <a:p>
            <a:r>
              <a:rPr lang="nb-NO" b="1" dirty="0"/>
              <a:t>Tilsatt sukker</a:t>
            </a:r>
          </a:p>
          <a:p>
            <a:pPr lvl="1"/>
            <a:r>
              <a:rPr lang="nb-NO" dirty="0"/>
              <a:t>Kilde: brus, godteri og snacks</a:t>
            </a:r>
          </a:p>
          <a:p>
            <a:pPr lvl="1"/>
            <a:r>
              <a:rPr lang="nb-NO" dirty="0"/>
              <a:t>Viktig å skille mellom naturlig sukkerinnhold og tilsatt raffinert sukker</a:t>
            </a:r>
          </a:p>
          <a:p>
            <a:pPr lvl="1"/>
            <a:r>
              <a:rPr lang="nb-NO" dirty="0"/>
              <a:t>Tilsatt raffinert sukker inneholder ingen andre næringsstoffer</a:t>
            </a:r>
          </a:p>
          <a:p>
            <a:pPr lvl="1"/>
            <a:r>
              <a:rPr lang="nb-NO" dirty="0"/>
              <a:t>Naturlig sukker i matvarer kommer sammen med andre næringsstoffer</a:t>
            </a:r>
          </a:p>
        </p:txBody>
      </p:sp>
      <p:pic>
        <p:nvPicPr>
          <p:cNvPr id="5" name="Bilde 4">
            <a:extLst>
              <a:ext uri="{FF2B5EF4-FFF2-40B4-BE49-F238E27FC236}">
                <a16:creationId xmlns:a16="http://schemas.microsoft.com/office/drawing/2014/main" id="{B280848C-92D9-4D35-B201-3A8240413BD4}"/>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l="13946" r="15080"/>
          <a:stretch/>
        </p:blipFill>
        <p:spPr>
          <a:xfrm>
            <a:off x="7938051" y="2323290"/>
            <a:ext cx="3445565" cy="3400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Bilde 5">
            <a:extLst>
              <a:ext uri="{FF2B5EF4-FFF2-40B4-BE49-F238E27FC236}">
                <a16:creationId xmlns:a16="http://schemas.microsoft.com/office/drawing/2014/main" id="{CE79E722-00C4-461E-A273-EF6D1057F22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81192" y="6334539"/>
            <a:ext cx="3044228" cy="390938"/>
          </a:xfrm>
          <a:prstGeom prst="rect">
            <a:avLst/>
          </a:prstGeom>
        </p:spPr>
      </p:pic>
    </p:spTree>
    <p:extLst>
      <p:ext uri="{BB962C8B-B14F-4D97-AF65-F5344CB8AC3E}">
        <p14:creationId xmlns:p14="http://schemas.microsoft.com/office/powerpoint/2010/main" val="174490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840915B-C9E9-40F3-8620-F7D6D717AE6B}"/>
              </a:ext>
            </a:extLst>
          </p:cNvPr>
          <p:cNvSpPr>
            <a:spLocks noGrp="1"/>
          </p:cNvSpPr>
          <p:nvPr>
            <p:ph type="title"/>
          </p:nvPr>
        </p:nvSpPr>
        <p:spPr>
          <a:xfrm>
            <a:off x="581192" y="702156"/>
            <a:ext cx="11029616" cy="1013800"/>
          </a:xfrm>
        </p:spPr>
        <p:txBody>
          <a:bodyPr>
            <a:normAutofit/>
          </a:bodyPr>
          <a:lstStyle/>
          <a:p>
            <a:r>
              <a:rPr lang="nb-NO" sz="5400">
                <a:latin typeface="Britannic Bold" panose="020B0903060703020204" pitchFamily="34" charset="0"/>
              </a:rPr>
              <a:t>vitaminer</a:t>
            </a:r>
            <a:endParaRPr lang="nb-NO" sz="5400" dirty="0">
              <a:latin typeface="Britannic Bold" panose="020B0903060703020204" pitchFamily="34" charset="0"/>
            </a:endParaRPr>
          </a:p>
        </p:txBody>
      </p:sp>
      <p:sp>
        <p:nvSpPr>
          <p:cNvPr id="3" name="Plassholder for innhold 2">
            <a:extLst>
              <a:ext uri="{FF2B5EF4-FFF2-40B4-BE49-F238E27FC236}">
                <a16:creationId xmlns:a16="http://schemas.microsoft.com/office/drawing/2014/main" id="{9B5B60F1-7132-49E7-970E-F39C85636340}"/>
              </a:ext>
            </a:extLst>
          </p:cNvPr>
          <p:cNvSpPr>
            <a:spLocks noGrp="1"/>
          </p:cNvSpPr>
          <p:nvPr>
            <p:ph idx="1"/>
          </p:nvPr>
        </p:nvSpPr>
        <p:spPr>
          <a:xfrm>
            <a:off x="581193" y="3209001"/>
            <a:ext cx="11029615" cy="3453529"/>
          </a:xfrm>
        </p:spPr>
        <p:txBody>
          <a:bodyPr>
            <a:normAutofit/>
          </a:bodyPr>
          <a:lstStyle/>
          <a:p>
            <a:pPr marL="0" indent="0">
              <a:buNone/>
            </a:pPr>
            <a:r>
              <a:rPr lang="nb-NO" sz="3000" b="1" dirty="0"/>
              <a:t>Deles inn i:</a:t>
            </a:r>
          </a:p>
          <a:p>
            <a:r>
              <a:rPr lang="nb-NO" sz="3000" dirty="0"/>
              <a:t>Fettløselige vitaminer (A, D, E, K)</a:t>
            </a:r>
          </a:p>
          <a:p>
            <a:pPr lvl="1"/>
            <a:r>
              <a:rPr lang="nb-NO" sz="2600" dirty="0"/>
              <a:t>Overskudd lagres i fettvev, kan gi forgiftning ved for store mengder (A, D)</a:t>
            </a:r>
          </a:p>
          <a:p>
            <a:r>
              <a:rPr lang="nb-NO" sz="3000" dirty="0"/>
              <a:t>Vannløselige vitaminer (B, C)</a:t>
            </a:r>
          </a:p>
          <a:p>
            <a:pPr lvl="1"/>
            <a:r>
              <a:rPr lang="nb-NO" sz="2600" dirty="0"/>
              <a:t>Lite lager eller overskudd skilles ut, forgiftning er usannsynlig</a:t>
            </a:r>
          </a:p>
          <a:p>
            <a:endParaRPr lang="nb-NO" dirty="0"/>
          </a:p>
          <a:p>
            <a:endParaRPr lang="nb-NO" dirty="0"/>
          </a:p>
          <a:p>
            <a:endParaRPr lang="nb-NO" dirty="0"/>
          </a:p>
          <a:p>
            <a:endParaRPr lang="nb-NO" dirty="0"/>
          </a:p>
        </p:txBody>
      </p:sp>
      <p:pic>
        <p:nvPicPr>
          <p:cNvPr id="4" name="Bilde 3">
            <a:extLst>
              <a:ext uri="{FF2B5EF4-FFF2-40B4-BE49-F238E27FC236}">
                <a16:creationId xmlns:a16="http://schemas.microsoft.com/office/drawing/2014/main" id="{09FD643C-2B08-4F7F-8A65-3F161E2DE1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02640" y="6467061"/>
            <a:ext cx="3044228" cy="390938"/>
          </a:xfrm>
          <a:prstGeom prst="rect">
            <a:avLst/>
          </a:prstGeom>
        </p:spPr>
      </p:pic>
    </p:spTree>
    <p:extLst>
      <p:ext uri="{BB962C8B-B14F-4D97-AF65-F5344CB8AC3E}">
        <p14:creationId xmlns:p14="http://schemas.microsoft.com/office/powerpoint/2010/main" val="336587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B6B2F14-E6B1-460F-A057-A1D193DACC7E}"/>
              </a:ext>
            </a:extLst>
          </p:cNvPr>
          <p:cNvSpPr>
            <a:spLocks noGrp="1"/>
          </p:cNvSpPr>
          <p:nvPr>
            <p:ph type="title"/>
          </p:nvPr>
        </p:nvSpPr>
        <p:spPr/>
        <p:txBody>
          <a:bodyPr>
            <a:normAutofit/>
          </a:bodyPr>
          <a:lstStyle/>
          <a:p>
            <a:r>
              <a:rPr lang="nb-NO" sz="5400" dirty="0">
                <a:latin typeface="Britannic Bold" panose="020B0903060703020204" pitchFamily="34" charset="0"/>
              </a:rPr>
              <a:t>vitaminer</a:t>
            </a:r>
          </a:p>
        </p:txBody>
      </p:sp>
      <p:graphicFrame>
        <p:nvGraphicFramePr>
          <p:cNvPr id="4" name="Tabell 3">
            <a:extLst>
              <a:ext uri="{FF2B5EF4-FFF2-40B4-BE49-F238E27FC236}">
                <a16:creationId xmlns:a16="http://schemas.microsoft.com/office/drawing/2014/main" id="{02E33B79-F4A3-4A51-8A4D-70AA8C132275}"/>
              </a:ext>
            </a:extLst>
          </p:cNvPr>
          <p:cNvGraphicFramePr>
            <a:graphicFrameLocks noGrp="1"/>
          </p:cNvGraphicFramePr>
          <p:nvPr>
            <p:extLst>
              <p:ext uri="{D42A27DB-BD31-4B8C-83A1-F6EECF244321}">
                <p14:modId xmlns:p14="http://schemas.microsoft.com/office/powerpoint/2010/main" val="3129871990"/>
              </p:ext>
            </p:extLst>
          </p:nvPr>
        </p:nvGraphicFramePr>
        <p:xfrm>
          <a:off x="581192" y="2516054"/>
          <a:ext cx="11029615" cy="3757901"/>
        </p:xfrm>
        <a:graphic>
          <a:graphicData uri="http://schemas.openxmlformats.org/drawingml/2006/table">
            <a:tbl>
              <a:tblPr firstRow="1" bandRow="1">
                <a:tableStyleId>{5C22544A-7EE6-4342-B048-85BDC9FD1C3A}</a:tableStyleId>
              </a:tblPr>
              <a:tblGrid>
                <a:gridCol w="1560744">
                  <a:extLst>
                    <a:ext uri="{9D8B030D-6E8A-4147-A177-3AD203B41FA5}">
                      <a16:colId xmlns:a16="http://schemas.microsoft.com/office/drawing/2014/main" val="2121716875"/>
                    </a:ext>
                  </a:extLst>
                </a:gridCol>
                <a:gridCol w="5792332">
                  <a:extLst>
                    <a:ext uri="{9D8B030D-6E8A-4147-A177-3AD203B41FA5}">
                      <a16:colId xmlns:a16="http://schemas.microsoft.com/office/drawing/2014/main" val="1087349694"/>
                    </a:ext>
                  </a:extLst>
                </a:gridCol>
                <a:gridCol w="3676539">
                  <a:extLst>
                    <a:ext uri="{9D8B030D-6E8A-4147-A177-3AD203B41FA5}">
                      <a16:colId xmlns:a16="http://schemas.microsoft.com/office/drawing/2014/main" val="3699586725"/>
                    </a:ext>
                  </a:extLst>
                </a:gridCol>
              </a:tblGrid>
              <a:tr h="378342">
                <a:tc>
                  <a:txBody>
                    <a:bodyPr/>
                    <a:lstStyle/>
                    <a:p>
                      <a:r>
                        <a:rPr lang="nb-NO" dirty="0"/>
                        <a:t>Vitamin</a:t>
                      </a:r>
                    </a:p>
                  </a:txBody>
                  <a:tcPr/>
                </a:tc>
                <a:tc>
                  <a:txBody>
                    <a:bodyPr/>
                    <a:lstStyle/>
                    <a:p>
                      <a:r>
                        <a:rPr lang="nb-NO" dirty="0"/>
                        <a:t>Kilder</a:t>
                      </a:r>
                    </a:p>
                  </a:txBody>
                  <a:tcPr/>
                </a:tc>
                <a:tc>
                  <a:txBody>
                    <a:bodyPr/>
                    <a:lstStyle/>
                    <a:p>
                      <a:r>
                        <a:rPr lang="nb-NO" dirty="0"/>
                        <a:t>Funksjoner</a:t>
                      </a:r>
                    </a:p>
                  </a:txBody>
                  <a:tcPr/>
                </a:tc>
                <a:extLst>
                  <a:ext uri="{0D108BD9-81ED-4DB2-BD59-A6C34878D82A}">
                    <a16:rowId xmlns:a16="http://schemas.microsoft.com/office/drawing/2014/main" val="1389147466"/>
                  </a:ext>
                </a:extLst>
              </a:tr>
              <a:tr h="378342">
                <a:tc>
                  <a:txBody>
                    <a:bodyPr/>
                    <a:lstStyle/>
                    <a:p>
                      <a:r>
                        <a:rPr lang="nb-NO" dirty="0"/>
                        <a:t>Vitamin A</a:t>
                      </a:r>
                    </a:p>
                  </a:txBody>
                  <a:tcPr/>
                </a:tc>
                <a:tc>
                  <a:txBody>
                    <a:bodyPr/>
                    <a:lstStyle/>
                    <a:p>
                      <a:r>
                        <a:rPr lang="nb-NO" dirty="0"/>
                        <a:t>Leverpostei, smør, beriket margarin og grønnsaker</a:t>
                      </a:r>
                    </a:p>
                  </a:txBody>
                  <a:tcPr/>
                </a:tc>
                <a:tc>
                  <a:txBody>
                    <a:bodyPr/>
                    <a:lstStyle/>
                    <a:p>
                      <a:r>
                        <a:rPr lang="nb-NO" dirty="0"/>
                        <a:t>Vekst, bendannelse, bedre mørkesyn</a:t>
                      </a:r>
                    </a:p>
                  </a:txBody>
                  <a:tcPr/>
                </a:tc>
                <a:extLst>
                  <a:ext uri="{0D108BD9-81ED-4DB2-BD59-A6C34878D82A}">
                    <a16:rowId xmlns:a16="http://schemas.microsoft.com/office/drawing/2014/main" val="3783436409"/>
                  </a:ext>
                </a:extLst>
              </a:tr>
              <a:tr h="702635">
                <a:tc>
                  <a:txBody>
                    <a:bodyPr/>
                    <a:lstStyle/>
                    <a:p>
                      <a:r>
                        <a:rPr lang="nb-NO" dirty="0"/>
                        <a:t>Vitamin B</a:t>
                      </a:r>
                    </a:p>
                  </a:txBody>
                  <a:tcPr/>
                </a:tc>
                <a:tc>
                  <a:txBody>
                    <a:bodyPr/>
                    <a:lstStyle/>
                    <a:p>
                      <a:r>
                        <a:rPr lang="nb-NO" dirty="0"/>
                        <a:t>Korn og animalske produkter (kjøtt, fisk, egg, melk)</a:t>
                      </a:r>
                    </a:p>
                  </a:txBody>
                  <a:tcPr/>
                </a:tc>
                <a:tc>
                  <a:txBody>
                    <a:bodyPr/>
                    <a:lstStyle/>
                    <a:p>
                      <a:r>
                        <a:rPr lang="nb-NO" dirty="0"/>
                        <a:t>Nedbrytning av makronæringsstoffer, optimal hudfunksjon</a:t>
                      </a:r>
                    </a:p>
                  </a:txBody>
                  <a:tcPr/>
                </a:tc>
                <a:extLst>
                  <a:ext uri="{0D108BD9-81ED-4DB2-BD59-A6C34878D82A}">
                    <a16:rowId xmlns:a16="http://schemas.microsoft.com/office/drawing/2014/main" val="2277639655"/>
                  </a:ext>
                </a:extLst>
              </a:tr>
              <a:tr h="540488">
                <a:tc>
                  <a:txBody>
                    <a:bodyPr/>
                    <a:lstStyle/>
                    <a:p>
                      <a:r>
                        <a:rPr lang="nb-NO" dirty="0"/>
                        <a:t>Vitamin C</a:t>
                      </a:r>
                    </a:p>
                  </a:txBody>
                  <a:tcPr/>
                </a:tc>
                <a:tc>
                  <a:txBody>
                    <a:bodyPr/>
                    <a:lstStyle/>
                    <a:p>
                      <a:r>
                        <a:rPr lang="nb-NO" dirty="0"/>
                        <a:t>Frukt, grønnsaker og poteter</a:t>
                      </a:r>
                    </a:p>
                  </a:txBody>
                  <a:tcPr/>
                </a:tc>
                <a:tc>
                  <a:txBody>
                    <a:bodyPr/>
                    <a:lstStyle/>
                    <a:p>
                      <a:r>
                        <a:rPr lang="nb-NO" dirty="0"/>
                        <a:t>Antioksidant, immunforsvar, jernopptak</a:t>
                      </a:r>
                    </a:p>
                  </a:txBody>
                  <a:tcPr/>
                </a:tc>
                <a:extLst>
                  <a:ext uri="{0D108BD9-81ED-4DB2-BD59-A6C34878D82A}">
                    <a16:rowId xmlns:a16="http://schemas.microsoft.com/office/drawing/2014/main" val="952175806"/>
                  </a:ext>
                </a:extLst>
              </a:tr>
              <a:tr h="567768">
                <a:tc>
                  <a:txBody>
                    <a:bodyPr/>
                    <a:lstStyle/>
                    <a:p>
                      <a:r>
                        <a:rPr lang="nb-NO" dirty="0"/>
                        <a:t>Vitamin D</a:t>
                      </a:r>
                    </a:p>
                  </a:txBody>
                  <a:tcPr/>
                </a:tc>
                <a:tc>
                  <a:txBody>
                    <a:bodyPr/>
                    <a:lstStyle/>
                    <a:p>
                      <a:r>
                        <a:rPr lang="nb-NO" dirty="0"/>
                        <a:t>Sollys, fisk, sjømat, egg, beriket smør, margarin og ekstra lettmelk</a:t>
                      </a:r>
                    </a:p>
                  </a:txBody>
                  <a:tcPr/>
                </a:tc>
                <a:tc>
                  <a:txBody>
                    <a:bodyPr/>
                    <a:lstStyle/>
                    <a:p>
                      <a:r>
                        <a:rPr lang="nb-NO" dirty="0"/>
                        <a:t>Bendannelse</a:t>
                      </a:r>
                    </a:p>
                  </a:txBody>
                  <a:tcPr/>
                </a:tc>
                <a:extLst>
                  <a:ext uri="{0D108BD9-81ED-4DB2-BD59-A6C34878D82A}">
                    <a16:rowId xmlns:a16="http://schemas.microsoft.com/office/drawing/2014/main" val="478049048"/>
                  </a:ext>
                </a:extLst>
              </a:tr>
              <a:tr h="378342">
                <a:tc>
                  <a:txBody>
                    <a:bodyPr/>
                    <a:lstStyle/>
                    <a:p>
                      <a:r>
                        <a:rPr lang="nb-NO" dirty="0"/>
                        <a:t>Vitamin E</a:t>
                      </a:r>
                    </a:p>
                  </a:txBody>
                  <a:tcPr/>
                </a:tc>
                <a:tc>
                  <a:txBody>
                    <a:bodyPr/>
                    <a:lstStyle/>
                    <a:p>
                      <a:r>
                        <a:rPr lang="nb-NO" dirty="0"/>
                        <a:t>Olje, egg og grønnsaker</a:t>
                      </a:r>
                    </a:p>
                  </a:txBody>
                  <a:tcPr/>
                </a:tc>
                <a:tc>
                  <a:txBody>
                    <a:bodyPr/>
                    <a:lstStyle/>
                    <a:p>
                      <a:r>
                        <a:rPr lang="nb-NO" dirty="0"/>
                        <a:t>Antioksidant, immunforsvar</a:t>
                      </a:r>
                    </a:p>
                  </a:txBody>
                  <a:tcPr/>
                </a:tc>
                <a:extLst>
                  <a:ext uri="{0D108BD9-81ED-4DB2-BD59-A6C34878D82A}">
                    <a16:rowId xmlns:a16="http://schemas.microsoft.com/office/drawing/2014/main" val="395430682"/>
                  </a:ext>
                </a:extLst>
              </a:tr>
              <a:tr h="567768">
                <a:tc>
                  <a:txBody>
                    <a:bodyPr/>
                    <a:lstStyle/>
                    <a:p>
                      <a:r>
                        <a:rPr lang="nb-NO" dirty="0"/>
                        <a:t>Vitamin K</a:t>
                      </a:r>
                    </a:p>
                  </a:txBody>
                  <a:tcPr/>
                </a:tc>
                <a:tc>
                  <a:txBody>
                    <a:bodyPr/>
                    <a:lstStyle/>
                    <a:p>
                      <a:r>
                        <a:rPr lang="nb-NO" dirty="0"/>
                        <a:t>Grønne bladgrønnsaker, leverpostei og innmat</a:t>
                      </a:r>
                    </a:p>
                  </a:txBody>
                  <a:tcPr/>
                </a:tc>
                <a:tc>
                  <a:txBody>
                    <a:bodyPr/>
                    <a:lstStyle/>
                    <a:p>
                      <a:r>
                        <a:rPr lang="nb-NO" dirty="0"/>
                        <a:t>Blodkoagulering, øker kalsiumopptak, dannelse av benvev</a:t>
                      </a:r>
                    </a:p>
                  </a:txBody>
                  <a:tcPr/>
                </a:tc>
                <a:extLst>
                  <a:ext uri="{0D108BD9-81ED-4DB2-BD59-A6C34878D82A}">
                    <a16:rowId xmlns:a16="http://schemas.microsoft.com/office/drawing/2014/main" val="1822496570"/>
                  </a:ext>
                </a:extLst>
              </a:tr>
            </a:tbl>
          </a:graphicData>
        </a:graphic>
      </p:graphicFrame>
      <p:pic>
        <p:nvPicPr>
          <p:cNvPr id="5" name="Bilde 4">
            <a:extLst>
              <a:ext uri="{FF2B5EF4-FFF2-40B4-BE49-F238E27FC236}">
                <a16:creationId xmlns:a16="http://schemas.microsoft.com/office/drawing/2014/main" id="{EDB865E0-16F5-48C7-84FA-DC8394AAE9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66579" y="6467062"/>
            <a:ext cx="3044228" cy="390938"/>
          </a:xfrm>
          <a:prstGeom prst="rect">
            <a:avLst/>
          </a:prstGeom>
        </p:spPr>
      </p:pic>
    </p:spTree>
    <p:extLst>
      <p:ext uri="{BB962C8B-B14F-4D97-AF65-F5344CB8AC3E}">
        <p14:creationId xmlns:p14="http://schemas.microsoft.com/office/powerpoint/2010/main" val="4094994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DB12370-1DDF-4850-81B9-04055C284908}"/>
              </a:ext>
            </a:extLst>
          </p:cNvPr>
          <p:cNvSpPr>
            <a:spLocks noGrp="1"/>
          </p:cNvSpPr>
          <p:nvPr>
            <p:ph type="title"/>
          </p:nvPr>
        </p:nvSpPr>
        <p:spPr/>
        <p:txBody>
          <a:bodyPr>
            <a:normAutofit/>
          </a:bodyPr>
          <a:lstStyle/>
          <a:p>
            <a:r>
              <a:rPr lang="nb-NO" sz="5400" dirty="0">
                <a:latin typeface="Britannic Bold" panose="020B0903060703020204" pitchFamily="34" charset="0"/>
              </a:rPr>
              <a:t>Mineraler og sporstoffer</a:t>
            </a:r>
          </a:p>
        </p:txBody>
      </p:sp>
      <p:graphicFrame>
        <p:nvGraphicFramePr>
          <p:cNvPr id="4" name="Plassholder for innhold 3">
            <a:extLst>
              <a:ext uri="{FF2B5EF4-FFF2-40B4-BE49-F238E27FC236}">
                <a16:creationId xmlns:a16="http://schemas.microsoft.com/office/drawing/2014/main" id="{B8CC87B5-2E28-4160-B43E-8813DF428C27}"/>
              </a:ext>
            </a:extLst>
          </p:cNvPr>
          <p:cNvGraphicFramePr>
            <a:graphicFrameLocks noGrp="1"/>
          </p:cNvGraphicFramePr>
          <p:nvPr>
            <p:ph idx="1"/>
            <p:extLst>
              <p:ext uri="{D42A27DB-BD31-4B8C-83A1-F6EECF244321}">
                <p14:modId xmlns:p14="http://schemas.microsoft.com/office/powerpoint/2010/main" val="1529323963"/>
              </p:ext>
            </p:extLst>
          </p:nvPr>
        </p:nvGraphicFramePr>
        <p:xfrm>
          <a:off x="914402" y="3167270"/>
          <a:ext cx="10098156" cy="2354498"/>
        </p:xfrm>
        <a:graphic>
          <a:graphicData uri="http://schemas.openxmlformats.org/drawingml/2006/table">
            <a:tbl>
              <a:tblPr firstRow="1" bandRow="1">
                <a:tableStyleId>{5C22544A-7EE6-4342-B048-85BDC9FD1C3A}</a:tableStyleId>
              </a:tblPr>
              <a:tblGrid>
                <a:gridCol w="2146850">
                  <a:extLst>
                    <a:ext uri="{9D8B030D-6E8A-4147-A177-3AD203B41FA5}">
                      <a16:colId xmlns:a16="http://schemas.microsoft.com/office/drawing/2014/main" val="178663133"/>
                    </a:ext>
                  </a:extLst>
                </a:gridCol>
                <a:gridCol w="3551583">
                  <a:extLst>
                    <a:ext uri="{9D8B030D-6E8A-4147-A177-3AD203B41FA5}">
                      <a16:colId xmlns:a16="http://schemas.microsoft.com/office/drawing/2014/main" val="1566992602"/>
                    </a:ext>
                  </a:extLst>
                </a:gridCol>
                <a:gridCol w="4399723">
                  <a:extLst>
                    <a:ext uri="{9D8B030D-6E8A-4147-A177-3AD203B41FA5}">
                      <a16:colId xmlns:a16="http://schemas.microsoft.com/office/drawing/2014/main" val="2764162412"/>
                    </a:ext>
                  </a:extLst>
                </a:gridCol>
              </a:tblGrid>
              <a:tr h="537169">
                <a:tc>
                  <a:txBody>
                    <a:bodyPr/>
                    <a:lstStyle/>
                    <a:p>
                      <a:r>
                        <a:rPr lang="nb-NO" dirty="0"/>
                        <a:t>Mineral/sporstoff</a:t>
                      </a:r>
                    </a:p>
                  </a:txBody>
                  <a:tcPr/>
                </a:tc>
                <a:tc>
                  <a:txBody>
                    <a:bodyPr/>
                    <a:lstStyle/>
                    <a:p>
                      <a:r>
                        <a:rPr lang="nb-NO" dirty="0"/>
                        <a:t>Kilder</a:t>
                      </a:r>
                    </a:p>
                  </a:txBody>
                  <a:tcPr/>
                </a:tc>
                <a:tc>
                  <a:txBody>
                    <a:bodyPr/>
                    <a:lstStyle/>
                    <a:p>
                      <a:r>
                        <a:rPr lang="nb-NO" dirty="0"/>
                        <a:t>Funksjoner</a:t>
                      </a:r>
                    </a:p>
                  </a:txBody>
                  <a:tcPr/>
                </a:tc>
                <a:extLst>
                  <a:ext uri="{0D108BD9-81ED-4DB2-BD59-A6C34878D82A}">
                    <a16:rowId xmlns:a16="http://schemas.microsoft.com/office/drawing/2014/main" val="4239047121"/>
                  </a:ext>
                </a:extLst>
              </a:tr>
              <a:tr h="537169">
                <a:tc>
                  <a:txBody>
                    <a:bodyPr/>
                    <a:lstStyle/>
                    <a:p>
                      <a:r>
                        <a:rPr lang="nb-NO" dirty="0"/>
                        <a:t>Kalsium</a:t>
                      </a:r>
                    </a:p>
                  </a:txBody>
                  <a:tcPr/>
                </a:tc>
                <a:tc>
                  <a:txBody>
                    <a:bodyPr/>
                    <a:lstStyle/>
                    <a:p>
                      <a:r>
                        <a:rPr lang="nb-NO" dirty="0"/>
                        <a:t>Melk og meieriprodukter, egg, korn, grønnsaker</a:t>
                      </a:r>
                    </a:p>
                  </a:txBody>
                  <a:tcPr/>
                </a:tc>
                <a:tc>
                  <a:txBody>
                    <a:bodyPr/>
                    <a:lstStyle/>
                    <a:p>
                      <a:r>
                        <a:rPr lang="nb-NO" dirty="0"/>
                        <a:t>Styrker skjelettet, muskelsammentrekning, blodkoagulering</a:t>
                      </a:r>
                    </a:p>
                  </a:txBody>
                  <a:tcPr/>
                </a:tc>
                <a:extLst>
                  <a:ext uri="{0D108BD9-81ED-4DB2-BD59-A6C34878D82A}">
                    <a16:rowId xmlns:a16="http://schemas.microsoft.com/office/drawing/2014/main" val="1174880204"/>
                  </a:ext>
                </a:extLst>
              </a:tr>
              <a:tr h="537169">
                <a:tc>
                  <a:txBody>
                    <a:bodyPr/>
                    <a:lstStyle/>
                    <a:p>
                      <a:r>
                        <a:rPr lang="nb-NO" dirty="0"/>
                        <a:t>Jern</a:t>
                      </a:r>
                    </a:p>
                  </a:txBody>
                  <a:tcPr/>
                </a:tc>
                <a:tc>
                  <a:txBody>
                    <a:bodyPr/>
                    <a:lstStyle/>
                    <a:p>
                      <a:r>
                        <a:rPr lang="nb-NO" dirty="0"/>
                        <a:t>Korn, rødt kjøtt, leverpostei, fisk, egg</a:t>
                      </a:r>
                    </a:p>
                  </a:txBody>
                  <a:tcPr/>
                </a:tc>
                <a:tc>
                  <a:txBody>
                    <a:bodyPr/>
                    <a:lstStyle/>
                    <a:p>
                      <a:r>
                        <a:rPr lang="nb-NO" dirty="0"/>
                        <a:t>Transporterer oksygen i blodet, vekst</a:t>
                      </a:r>
                    </a:p>
                  </a:txBody>
                  <a:tcPr/>
                </a:tc>
                <a:extLst>
                  <a:ext uri="{0D108BD9-81ED-4DB2-BD59-A6C34878D82A}">
                    <a16:rowId xmlns:a16="http://schemas.microsoft.com/office/drawing/2014/main" val="1968652803"/>
                  </a:ext>
                </a:extLst>
              </a:tr>
              <a:tr h="537169">
                <a:tc>
                  <a:txBody>
                    <a:bodyPr/>
                    <a:lstStyle/>
                    <a:p>
                      <a:r>
                        <a:rPr lang="nb-NO" dirty="0"/>
                        <a:t>Jod</a:t>
                      </a:r>
                    </a:p>
                  </a:txBody>
                  <a:tcPr/>
                </a:tc>
                <a:tc>
                  <a:txBody>
                    <a:bodyPr/>
                    <a:lstStyle/>
                    <a:p>
                      <a:r>
                        <a:rPr lang="nb-NO" sz="1800" b="0" i="0" kern="1200" dirty="0">
                          <a:solidFill>
                            <a:schemeClr val="dk1"/>
                          </a:solidFill>
                          <a:effectLst/>
                          <a:latin typeface="+mn-lt"/>
                          <a:ea typeface="+mn-ea"/>
                          <a:cs typeface="+mn-cs"/>
                        </a:rPr>
                        <a:t>Fisk, særlig mager fisk (torsk, sei, makrell) og meieriprodukter</a:t>
                      </a:r>
                      <a:endParaRPr lang="nb-NO" dirty="0"/>
                    </a:p>
                  </a:txBody>
                  <a:tcPr/>
                </a:tc>
                <a:tc>
                  <a:txBody>
                    <a:bodyPr/>
                    <a:lstStyle/>
                    <a:p>
                      <a:r>
                        <a:rPr lang="nb-NO" dirty="0"/>
                        <a:t>Hormonproduksjon, normal vekst og utvikling i sentralnervesystemet</a:t>
                      </a:r>
                    </a:p>
                  </a:txBody>
                  <a:tcPr/>
                </a:tc>
                <a:extLst>
                  <a:ext uri="{0D108BD9-81ED-4DB2-BD59-A6C34878D82A}">
                    <a16:rowId xmlns:a16="http://schemas.microsoft.com/office/drawing/2014/main" val="1313087511"/>
                  </a:ext>
                </a:extLst>
              </a:tr>
            </a:tbl>
          </a:graphicData>
        </a:graphic>
      </p:graphicFrame>
      <p:pic>
        <p:nvPicPr>
          <p:cNvPr id="5" name="Bilde 4">
            <a:extLst>
              <a:ext uri="{FF2B5EF4-FFF2-40B4-BE49-F238E27FC236}">
                <a16:creationId xmlns:a16="http://schemas.microsoft.com/office/drawing/2014/main" id="{7F38A20D-A0EC-4D67-B2AE-FA315C90D82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41756" y="6467062"/>
            <a:ext cx="3044228" cy="390938"/>
          </a:xfrm>
          <a:prstGeom prst="rect">
            <a:avLst/>
          </a:prstGeom>
        </p:spPr>
      </p:pic>
    </p:spTree>
    <p:extLst>
      <p:ext uri="{BB962C8B-B14F-4D97-AF65-F5344CB8AC3E}">
        <p14:creationId xmlns:p14="http://schemas.microsoft.com/office/powerpoint/2010/main" val="278267023"/>
      </p:ext>
    </p:extLst>
  </p:cSld>
  <p:clrMapOvr>
    <a:masterClrMapping/>
  </p:clrMapOvr>
</p:sld>
</file>

<file path=ppt/theme/theme1.xml><?xml version="1.0" encoding="utf-8"?>
<a:theme xmlns:a="http://schemas.openxmlformats.org/drawingml/2006/main" name="Dividende">
  <a:themeElements>
    <a:clrScheme name="Grøn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ividende">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e">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8960</TotalTime>
  <Words>2906</Words>
  <Application>Microsoft Office PowerPoint</Application>
  <PresentationFormat>Widescreen</PresentationFormat>
  <Paragraphs>266</Paragraphs>
  <Slides>21</Slides>
  <Notes>16</Notes>
  <HiddenSlides>0</HiddenSlides>
  <MMClips>0</MMClips>
  <ScaleCrop>false</ScaleCrop>
  <HeadingPairs>
    <vt:vector size="6" baseType="variant">
      <vt:variant>
        <vt:lpstr>Brukte skrifter</vt:lpstr>
      </vt:variant>
      <vt:variant>
        <vt:i4>10</vt:i4>
      </vt:variant>
      <vt:variant>
        <vt:lpstr>Tema</vt:lpstr>
      </vt:variant>
      <vt:variant>
        <vt:i4>1</vt:i4>
      </vt:variant>
      <vt:variant>
        <vt:lpstr>Lysbildetitler</vt:lpstr>
      </vt:variant>
      <vt:variant>
        <vt:i4>21</vt:i4>
      </vt:variant>
    </vt:vector>
  </HeadingPairs>
  <TitlesOfParts>
    <vt:vector size="32" baseType="lpstr">
      <vt:lpstr>Arial</vt:lpstr>
      <vt:lpstr>Berlin Sans FB</vt:lpstr>
      <vt:lpstr>Britannic Bold</vt:lpstr>
      <vt:lpstr>Calibri</vt:lpstr>
      <vt:lpstr>Courier New</vt:lpstr>
      <vt:lpstr>Gill Sans MT</vt:lpstr>
      <vt:lpstr>Symbol</vt:lpstr>
      <vt:lpstr>Times New Roman</vt:lpstr>
      <vt:lpstr>Wingdings</vt:lpstr>
      <vt:lpstr>Wingdings 2</vt:lpstr>
      <vt:lpstr>Dividende</vt:lpstr>
      <vt:lpstr>Kursets innhold</vt:lpstr>
      <vt:lpstr>helseeffekter</vt:lpstr>
      <vt:lpstr>Grunnleggende ernæring</vt:lpstr>
      <vt:lpstr>Fett</vt:lpstr>
      <vt:lpstr>Proteiner</vt:lpstr>
      <vt:lpstr>Karbohydrater</vt:lpstr>
      <vt:lpstr>vitaminer</vt:lpstr>
      <vt:lpstr>vitaminer</vt:lpstr>
      <vt:lpstr>Mineraler og sporstoffer</vt:lpstr>
      <vt:lpstr>Kosttilskudd</vt:lpstr>
      <vt:lpstr>ernæringsutfordringer</vt:lpstr>
      <vt:lpstr>Matens effekt på helsen</vt:lpstr>
      <vt:lpstr>Matens effekt på helsen</vt:lpstr>
      <vt:lpstr>Matens effekt på helsen </vt:lpstr>
      <vt:lpstr>Kahoot</vt:lpstr>
      <vt:lpstr>Takk for i dag</vt:lpstr>
      <vt:lpstr>PowerPoint-presentasjon</vt:lpstr>
      <vt:lpstr>Evalueringsskjema</vt:lpstr>
      <vt:lpstr>Aktivitet – Bruksområder</vt:lpstr>
      <vt:lpstr>Aktivitet – forslag</vt:lpstr>
      <vt:lpstr>Kilder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 In – sunn mat for ungdom</dc:title>
  <dc:creator>Line Pettersen</dc:creator>
  <cp:lastModifiedBy>Beate Østengen</cp:lastModifiedBy>
  <cp:revision>403</cp:revision>
  <dcterms:created xsi:type="dcterms:W3CDTF">2017-11-06T14:26:49Z</dcterms:created>
  <dcterms:modified xsi:type="dcterms:W3CDTF">2018-08-10T10:52:58Z</dcterms:modified>
</cp:coreProperties>
</file>