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15"/>
  </p:notesMasterIdLst>
  <p:sldIdLst>
    <p:sldId id="296" r:id="rId2"/>
    <p:sldId id="292" r:id="rId3"/>
    <p:sldId id="310" r:id="rId4"/>
    <p:sldId id="324" r:id="rId5"/>
    <p:sldId id="360" r:id="rId6"/>
    <p:sldId id="320" r:id="rId7"/>
    <p:sldId id="326" r:id="rId8"/>
    <p:sldId id="308" r:id="rId9"/>
    <p:sldId id="359" r:id="rId10"/>
    <p:sldId id="361" r:id="rId11"/>
    <p:sldId id="323" r:id="rId12"/>
    <p:sldId id="327" r:id="rId13"/>
    <p:sldId id="34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B1D"/>
    <a:srgbClr val="499C52"/>
    <a:srgbClr val="549E39"/>
    <a:srgbClr val="22358B"/>
    <a:srgbClr val="000000"/>
    <a:srgbClr val="83CA32"/>
    <a:srgbClr val="008500"/>
    <a:srgbClr val="CFCF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44" autoAdjust="0"/>
    <p:restoredTop sz="86531" autoAdjust="0"/>
  </p:normalViewPr>
  <p:slideViewPr>
    <p:cSldViewPr snapToGrid="0">
      <p:cViewPr varScale="1">
        <p:scale>
          <a:sx n="80" d="100"/>
          <a:sy n="80" d="100"/>
        </p:scale>
        <p:origin x="120" y="162"/>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2CD02A-7E88-41F1-A0A1-6FF19E503C5C}"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nb-NO"/>
        </a:p>
      </dgm:t>
    </dgm:pt>
    <dgm:pt modelId="{4464F053-0D20-4A46-AC62-E8977AC202EE}">
      <dgm:prSet phldrT="[Tekst]"/>
      <dgm:spPr/>
      <dgm:t>
        <a:bodyPr/>
        <a:lstStyle/>
        <a:p>
          <a:r>
            <a:rPr lang="nb-NO" u="none" dirty="0">
              <a:latin typeface="Berlin Sans FB" panose="020E0602020502020306" pitchFamily="34" charset="0"/>
            </a:rPr>
            <a:t>Butikken</a:t>
          </a:r>
        </a:p>
      </dgm:t>
    </dgm:pt>
    <dgm:pt modelId="{05A2F767-66BD-4FAC-B99D-5638050822CB}" type="parTrans" cxnId="{7A3A10E3-1BFC-4A53-841E-812929C82BDA}">
      <dgm:prSet/>
      <dgm:spPr/>
      <dgm:t>
        <a:bodyPr/>
        <a:lstStyle/>
        <a:p>
          <a:endParaRPr lang="nb-NO"/>
        </a:p>
      </dgm:t>
    </dgm:pt>
    <dgm:pt modelId="{F7931C69-B84C-464E-BED4-760403E88782}" type="sibTrans" cxnId="{7A3A10E3-1BFC-4A53-841E-812929C82BDA}">
      <dgm:prSet/>
      <dgm:spPr/>
      <dgm:t>
        <a:bodyPr/>
        <a:lstStyle/>
        <a:p>
          <a:endParaRPr lang="nb-NO"/>
        </a:p>
      </dgm:t>
    </dgm:pt>
    <dgm:pt modelId="{555C2501-2BFF-4D8E-8A31-629EDFF0DD59}">
      <dgm:prSet phldrT="[Tekst]"/>
      <dgm:spPr/>
      <dgm:t>
        <a:bodyPr/>
        <a:lstStyle/>
        <a:p>
          <a:r>
            <a:rPr lang="nb-NO" dirty="0">
              <a:latin typeface="Berlin Sans FB" panose="020E0602020502020306" pitchFamily="34" charset="0"/>
            </a:rPr>
            <a:t>Hjemme</a:t>
          </a:r>
        </a:p>
      </dgm:t>
    </dgm:pt>
    <dgm:pt modelId="{651635B6-C6FC-41B3-BA33-F78C5920736C}" type="parTrans" cxnId="{0D3C23E3-3C01-4B79-827B-4FCAA495E689}">
      <dgm:prSet/>
      <dgm:spPr/>
      <dgm:t>
        <a:bodyPr/>
        <a:lstStyle/>
        <a:p>
          <a:endParaRPr lang="nb-NO"/>
        </a:p>
      </dgm:t>
    </dgm:pt>
    <dgm:pt modelId="{062DC174-79C4-4D7C-B987-AC576DE849D5}" type="sibTrans" cxnId="{0D3C23E3-3C01-4B79-827B-4FCAA495E689}">
      <dgm:prSet/>
      <dgm:spPr/>
      <dgm:t>
        <a:bodyPr/>
        <a:lstStyle/>
        <a:p>
          <a:endParaRPr lang="nb-NO"/>
        </a:p>
      </dgm:t>
    </dgm:pt>
    <dgm:pt modelId="{5E6C4927-8E2C-492E-BDEF-87FC21B7FE3F}">
      <dgm:prSet phldrT="[Tekst]"/>
      <dgm:spPr/>
      <dgm:t>
        <a:bodyPr/>
        <a:lstStyle/>
        <a:p>
          <a:r>
            <a:rPr lang="nb-NO" u="sng" dirty="0">
              <a:latin typeface="Berlin Sans FB" panose="020E0602020502020306" pitchFamily="34" charset="0"/>
            </a:rPr>
            <a:t>Matlaging</a:t>
          </a:r>
        </a:p>
      </dgm:t>
    </dgm:pt>
    <dgm:pt modelId="{47153322-7C57-432A-AB19-38A78FC8CAB1}" type="parTrans" cxnId="{1A2E49A5-CEAB-45A0-AE28-E7682A281CE3}">
      <dgm:prSet/>
      <dgm:spPr/>
      <dgm:t>
        <a:bodyPr/>
        <a:lstStyle/>
        <a:p>
          <a:endParaRPr lang="nb-NO"/>
        </a:p>
      </dgm:t>
    </dgm:pt>
    <dgm:pt modelId="{9F34FD20-F2D3-4CD6-AEB7-B0BB636B9E53}" type="sibTrans" cxnId="{1A2E49A5-CEAB-45A0-AE28-E7682A281CE3}">
      <dgm:prSet/>
      <dgm:spPr/>
      <dgm:t>
        <a:bodyPr/>
        <a:lstStyle/>
        <a:p>
          <a:endParaRPr lang="nb-NO"/>
        </a:p>
      </dgm:t>
    </dgm:pt>
    <dgm:pt modelId="{098B6099-0807-44C8-85A9-241A414CC8E0}">
      <dgm:prSet phldrT="[Tekst]"/>
      <dgm:spPr/>
      <dgm:t>
        <a:bodyPr/>
        <a:lstStyle/>
        <a:p>
          <a:r>
            <a:rPr lang="nb-NO" dirty="0">
              <a:latin typeface="Berlin Sans FB" panose="020E0602020502020306" pitchFamily="34" charset="0"/>
            </a:rPr>
            <a:t>Helseeffekter</a:t>
          </a:r>
        </a:p>
      </dgm:t>
    </dgm:pt>
    <dgm:pt modelId="{7710B197-D8EF-4E78-879B-54BF84FE5C06}" type="parTrans" cxnId="{B9A84F5B-525B-43FB-9F80-70559F6D37F9}">
      <dgm:prSet/>
      <dgm:spPr/>
      <dgm:t>
        <a:bodyPr/>
        <a:lstStyle/>
        <a:p>
          <a:endParaRPr lang="nb-NO"/>
        </a:p>
      </dgm:t>
    </dgm:pt>
    <dgm:pt modelId="{910A83D9-5DBD-410A-A714-C6B6100A194A}" type="sibTrans" cxnId="{B9A84F5B-525B-43FB-9F80-70559F6D37F9}">
      <dgm:prSet/>
      <dgm:spPr/>
      <dgm:t>
        <a:bodyPr/>
        <a:lstStyle/>
        <a:p>
          <a:endParaRPr lang="nb-NO"/>
        </a:p>
      </dgm:t>
    </dgm:pt>
    <dgm:pt modelId="{C1FFB99C-3B50-49DE-AD1B-B6274C9D7D17}" type="pres">
      <dgm:prSet presAssocID="{E32CD02A-7E88-41F1-A0A1-6FF19E503C5C}" presName="Name0" presStyleCnt="0">
        <dgm:presLayoutVars>
          <dgm:dir/>
          <dgm:resizeHandles val="exact"/>
        </dgm:presLayoutVars>
      </dgm:prSet>
      <dgm:spPr/>
      <dgm:t>
        <a:bodyPr/>
        <a:lstStyle/>
        <a:p>
          <a:endParaRPr lang="nb-NO"/>
        </a:p>
      </dgm:t>
    </dgm:pt>
    <dgm:pt modelId="{0791983B-EF89-45CE-9E7C-91439F8F0AC0}" type="pres">
      <dgm:prSet presAssocID="{4464F053-0D20-4A46-AC62-E8977AC202EE}" presName="compNode" presStyleCnt="0"/>
      <dgm:spPr/>
    </dgm:pt>
    <dgm:pt modelId="{2F49D1C8-919C-4D25-9BB8-284BBE09CEDA}" type="pres">
      <dgm:prSet presAssocID="{4464F053-0D20-4A46-AC62-E8977AC202EE}" presName="pict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l="-2000" r="-2000"/>
          </a:stretch>
        </a:blipFill>
      </dgm:spPr>
      <dgm:t>
        <a:bodyPr/>
        <a:lstStyle/>
        <a:p>
          <a:endParaRPr lang="nb-NO"/>
        </a:p>
      </dgm:t>
    </dgm:pt>
    <dgm:pt modelId="{144B46A2-C6C1-4F3D-892D-F81DB3A8027C}" type="pres">
      <dgm:prSet presAssocID="{4464F053-0D20-4A46-AC62-E8977AC202EE}" presName="textRect" presStyleLbl="revTx" presStyleIdx="0" presStyleCnt="4">
        <dgm:presLayoutVars>
          <dgm:bulletEnabled val="1"/>
        </dgm:presLayoutVars>
      </dgm:prSet>
      <dgm:spPr/>
      <dgm:t>
        <a:bodyPr/>
        <a:lstStyle/>
        <a:p>
          <a:endParaRPr lang="nb-NO"/>
        </a:p>
      </dgm:t>
    </dgm:pt>
    <dgm:pt modelId="{532A1EE7-DAFA-4A25-86BB-10381EE81410}" type="pres">
      <dgm:prSet presAssocID="{F7931C69-B84C-464E-BED4-760403E88782}" presName="sibTrans" presStyleLbl="sibTrans2D1" presStyleIdx="0" presStyleCnt="0"/>
      <dgm:spPr/>
      <dgm:t>
        <a:bodyPr/>
        <a:lstStyle/>
        <a:p>
          <a:endParaRPr lang="nb-NO"/>
        </a:p>
      </dgm:t>
    </dgm:pt>
    <dgm:pt modelId="{D1AF7E3B-62BE-42BF-9DF1-14B5884F7C19}" type="pres">
      <dgm:prSet presAssocID="{555C2501-2BFF-4D8E-8A31-629EDFF0DD59}" presName="compNode" presStyleCnt="0"/>
      <dgm:spPr/>
    </dgm:pt>
    <dgm:pt modelId="{D57E2E3C-C370-4EDD-B7B7-4BC17F697F2F}" type="pres">
      <dgm:prSet presAssocID="{555C2501-2BFF-4D8E-8A31-629EDFF0DD59}" presName="pictRect" presStyleLbl="node1" presStyleIdx="1" presStyleCnt="4"/>
      <dgm:spPr>
        <a:blipFill>
          <a:blip xmlns:r="http://schemas.openxmlformats.org/officeDocument/2006/relationships" r:embed="rId2" cstate="hqprint">
            <a:extLst>
              <a:ext uri="{28A0092B-C50C-407E-A947-70E740481C1C}">
                <a14:useLocalDpi xmlns:a14="http://schemas.microsoft.com/office/drawing/2010/main" val="0"/>
              </a:ext>
            </a:extLst>
          </a:blip>
          <a:srcRect/>
          <a:stretch>
            <a:fillRect t="-2000" b="-2000"/>
          </a:stretch>
        </a:blipFill>
      </dgm:spPr>
      <dgm:t>
        <a:bodyPr/>
        <a:lstStyle/>
        <a:p>
          <a:endParaRPr lang="nb-NO"/>
        </a:p>
      </dgm:t>
    </dgm:pt>
    <dgm:pt modelId="{E4EB7884-BB10-404A-851C-9B386C161181}" type="pres">
      <dgm:prSet presAssocID="{555C2501-2BFF-4D8E-8A31-629EDFF0DD59}" presName="textRect" presStyleLbl="revTx" presStyleIdx="1" presStyleCnt="4">
        <dgm:presLayoutVars>
          <dgm:bulletEnabled val="1"/>
        </dgm:presLayoutVars>
      </dgm:prSet>
      <dgm:spPr/>
      <dgm:t>
        <a:bodyPr/>
        <a:lstStyle/>
        <a:p>
          <a:endParaRPr lang="nb-NO"/>
        </a:p>
      </dgm:t>
    </dgm:pt>
    <dgm:pt modelId="{3A5A4594-81D9-4B8C-AF75-36B0B460BBC8}" type="pres">
      <dgm:prSet presAssocID="{062DC174-79C4-4D7C-B987-AC576DE849D5}" presName="sibTrans" presStyleLbl="sibTrans2D1" presStyleIdx="0" presStyleCnt="0"/>
      <dgm:spPr/>
      <dgm:t>
        <a:bodyPr/>
        <a:lstStyle/>
        <a:p>
          <a:endParaRPr lang="nb-NO"/>
        </a:p>
      </dgm:t>
    </dgm:pt>
    <dgm:pt modelId="{C49F5141-2BD7-4CA1-9A59-5FE955327837}" type="pres">
      <dgm:prSet presAssocID="{5E6C4927-8E2C-492E-BDEF-87FC21B7FE3F}" presName="compNode" presStyleCnt="0"/>
      <dgm:spPr/>
    </dgm:pt>
    <dgm:pt modelId="{48F0A398-3C2A-4FB9-B5F3-8D53B86A14D5}" type="pres">
      <dgm:prSet presAssocID="{5E6C4927-8E2C-492E-BDEF-87FC21B7FE3F}" presName="pictRect" presStyleLbl="node1" presStyleIdx="2" presStyleCnt="4"/>
      <dgm:spPr>
        <a:blipFill>
          <a:blip xmlns:r="http://schemas.openxmlformats.org/officeDocument/2006/relationships" r:embed="rId3" cstate="hqprint">
            <a:extLst>
              <a:ext uri="{28A0092B-C50C-407E-A947-70E740481C1C}">
                <a14:useLocalDpi xmlns:a14="http://schemas.microsoft.com/office/drawing/2010/main" val="0"/>
              </a:ext>
            </a:extLst>
          </a:blip>
          <a:srcRect/>
          <a:stretch>
            <a:fillRect l="-2000" r="-2000"/>
          </a:stretch>
        </a:blipFill>
      </dgm:spPr>
      <dgm:t>
        <a:bodyPr/>
        <a:lstStyle/>
        <a:p>
          <a:endParaRPr lang="nb-NO"/>
        </a:p>
      </dgm:t>
    </dgm:pt>
    <dgm:pt modelId="{37870242-E533-4CC3-9E2C-AA34606284E1}" type="pres">
      <dgm:prSet presAssocID="{5E6C4927-8E2C-492E-BDEF-87FC21B7FE3F}" presName="textRect" presStyleLbl="revTx" presStyleIdx="2" presStyleCnt="4">
        <dgm:presLayoutVars>
          <dgm:bulletEnabled val="1"/>
        </dgm:presLayoutVars>
      </dgm:prSet>
      <dgm:spPr/>
      <dgm:t>
        <a:bodyPr/>
        <a:lstStyle/>
        <a:p>
          <a:endParaRPr lang="nb-NO"/>
        </a:p>
      </dgm:t>
    </dgm:pt>
    <dgm:pt modelId="{DAB18349-E231-4595-98EA-914A5D053D68}" type="pres">
      <dgm:prSet presAssocID="{9F34FD20-F2D3-4CD6-AEB7-B0BB636B9E53}" presName="sibTrans" presStyleLbl="sibTrans2D1" presStyleIdx="0" presStyleCnt="0"/>
      <dgm:spPr/>
      <dgm:t>
        <a:bodyPr/>
        <a:lstStyle/>
        <a:p>
          <a:endParaRPr lang="nb-NO"/>
        </a:p>
      </dgm:t>
    </dgm:pt>
    <dgm:pt modelId="{0E7D394C-86AA-4250-AB1E-5B9C844252F0}" type="pres">
      <dgm:prSet presAssocID="{098B6099-0807-44C8-85A9-241A414CC8E0}" presName="compNode" presStyleCnt="0"/>
      <dgm:spPr/>
    </dgm:pt>
    <dgm:pt modelId="{103BAE78-2E87-45F7-A557-2F967052D612}" type="pres">
      <dgm:prSet presAssocID="{098B6099-0807-44C8-85A9-241A414CC8E0}" presName="pictRect" presStyleLbl="node1" presStyleIdx="3" presStyleCnt="4"/>
      <dgm:spPr>
        <a:blipFill>
          <a:blip xmlns:r="http://schemas.openxmlformats.org/officeDocument/2006/relationships" r:embed="rId4" cstate="hqprint">
            <a:extLst>
              <a:ext uri="{28A0092B-C50C-407E-A947-70E740481C1C}">
                <a14:useLocalDpi xmlns:a14="http://schemas.microsoft.com/office/drawing/2010/main" val="0"/>
              </a:ext>
            </a:extLst>
          </a:blip>
          <a:srcRect/>
          <a:stretch>
            <a:fillRect l="-2000" r="-2000"/>
          </a:stretch>
        </a:blipFill>
      </dgm:spPr>
      <dgm:t>
        <a:bodyPr/>
        <a:lstStyle/>
        <a:p>
          <a:endParaRPr lang="nb-NO"/>
        </a:p>
      </dgm:t>
    </dgm:pt>
    <dgm:pt modelId="{A24851A9-F965-4548-A239-6FE71154BEC7}" type="pres">
      <dgm:prSet presAssocID="{098B6099-0807-44C8-85A9-241A414CC8E0}" presName="textRect" presStyleLbl="revTx" presStyleIdx="3" presStyleCnt="4">
        <dgm:presLayoutVars>
          <dgm:bulletEnabled val="1"/>
        </dgm:presLayoutVars>
      </dgm:prSet>
      <dgm:spPr/>
      <dgm:t>
        <a:bodyPr/>
        <a:lstStyle/>
        <a:p>
          <a:endParaRPr lang="nb-NO"/>
        </a:p>
      </dgm:t>
    </dgm:pt>
  </dgm:ptLst>
  <dgm:cxnLst>
    <dgm:cxn modelId="{8DD2BB42-2879-4759-B782-E9E735108121}" type="presOf" srcId="{E32CD02A-7E88-41F1-A0A1-6FF19E503C5C}" destId="{C1FFB99C-3B50-49DE-AD1B-B6274C9D7D17}" srcOrd="0" destOrd="0" presId="urn:microsoft.com/office/officeart/2005/8/layout/pList1"/>
    <dgm:cxn modelId="{7A3A10E3-1BFC-4A53-841E-812929C82BDA}" srcId="{E32CD02A-7E88-41F1-A0A1-6FF19E503C5C}" destId="{4464F053-0D20-4A46-AC62-E8977AC202EE}" srcOrd="0" destOrd="0" parTransId="{05A2F767-66BD-4FAC-B99D-5638050822CB}" sibTransId="{F7931C69-B84C-464E-BED4-760403E88782}"/>
    <dgm:cxn modelId="{9B2EEDFF-A0C8-4E87-86D1-5D4F7946CD78}" type="presOf" srcId="{5E6C4927-8E2C-492E-BDEF-87FC21B7FE3F}" destId="{37870242-E533-4CC3-9E2C-AA34606284E1}" srcOrd="0" destOrd="0" presId="urn:microsoft.com/office/officeart/2005/8/layout/pList1"/>
    <dgm:cxn modelId="{9C9EBB3B-27F6-4F94-B23F-176958BAD9CF}" type="presOf" srcId="{9F34FD20-F2D3-4CD6-AEB7-B0BB636B9E53}" destId="{DAB18349-E231-4595-98EA-914A5D053D68}" srcOrd="0" destOrd="0" presId="urn:microsoft.com/office/officeart/2005/8/layout/pList1"/>
    <dgm:cxn modelId="{5D1F3ECD-911E-426C-A2E0-BDCF90F377B6}" type="presOf" srcId="{F7931C69-B84C-464E-BED4-760403E88782}" destId="{532A1EE7-DAFA-4A25-86BB-10381EE81410}" srcOrd="0" destOrd="0" presId="urn:microsoft.com/office/officeart/2005/8/layout/pList1"/>
    <dgm:cxn modelId="{DEE65CF7-28DD-427B-AEE6-0D0F5D48490C}" type="presOf" srcId="{555C2501-2BFF-4D8E-8A31-629EDFF0DD59}" destId="{E4EB7884-BB10-404A-851C-9B386C161181}" srcOrd="0" destOrd="0" presId="urn:microsoft.com/office/officeart/2005/8/layout/pList1"/>
    <dgm:cxn modelId="{7D0E01C4-47AC-4D67-A567-6F2FE796D3DD}" type="presOf" srcId="{062DC174-79C4-4D7C-B987-AC576DE849D5}" destId="{3A5A4594-81D9-4B8C-AF75-36B0B460BBC8}" srcOrd="0" destOrd="0" presId="urn:microsoft.com/office/officeart/2005/8/layout/pList1"/>
    <dgm:cxn modelId="{896C8E1B-2FA4-4345-80A1-A98488840297}" type="presOf" srcId="{098B6099-0807-44C8-85A9-241A414CC8E0}" destId="{A24851A9-F965-4548-A239-6FE71154BEC7}" srcOrd="0" destOrd="0" presId="urn:microsoft.com/office/officeart/2005/8/layout/pList1"/>
    <dgm:cxn modelId="{B9A84F5B-525B-43FB-9F80-70559F6D37F9}" srcId="{E32CD02A-7E88-41F1-A0A1-6FF19E503C5C}" destId="{098B6099-0807-44C8-85A9-241A414CC8E0}" srcOrd="3" destOrd="0" parTransId="{7710B197-D8EF-4E78-879B-54BF84FE5C06}" sibTransId="{910A83D9-5DBD-410A-A714-C6B6100A194A}"/>
    <dgm:cxn modelId="{0D3C23E3-3C01-4B79-827B-4FCAA495E689}" srcId="{E32CD02A-7E88-41F1-A0A1-6FF19E503C5C}" destId="{555C2501-2BFF-4D8E-8A31-629EDFF0DD59}" srcOrd="1" destOrd="0" parTransId="{651635B6-C6FC-41B3-BA33-F78C5920736C}" sibTransId="{062DC174-79C4-4D7C-B987-AC576DE849D5}"/>
    <dgm:cxn modelId="{1A2E49A5-CEAB-45A0-AE28-E7682A281CE3}" srcId="{E32CD02A-7E88-41F1-A0A1-6FF19E503C5C}" destId="{5E6C4927-8E2C-492E-BDEF-87FC21B7FE3F}" srcOrd="2" destOrd="0" parTransId="{47153322-7C57-432A-AB19-38A78FC8CAB1}" sibTransId="{9F34FD20-F2D3-4CD6-AEB7-B0BB636B9E53}"/>
    <dgm:cxn modelId="{AFB28026-37A0-4A5D-AAE2-7B159C698915}" type="presOf" srcId="{4464F053-0D20-4A46-AC62-E8977AC202EE}" destId="{144B46A2-C6C1-4F3D-892D-F81DB3A8027C}" srcOrd="0" destOrd="0" presId="urn:microsoft.com/office/officeart/2005/8/layout/pList1"/>
    <dgm:cxn modelId="{295E8E26-22E1-491A-B64E-36551CFF0395}" type="presParOf" srcId="{C1FFB99C-3B50-49DE-AD1B-B6274C9D7D17}" destId="{0791983B-EF89-45CE-9E7C-91439F8F0AC0}" srcOrd="0" destOrd="0" presId="urn:microsoft.com/office/officeart/2005/8/layout/pList1"/>
    <dgm:cxn modelId="{C7BCE127-C18A-41C5-BBF9-ACA3E020E5A4}" type="presParOf" srcId="{0791983B-EF89-45CE-9E7C-91439F8F0AC0}" destId="{2F49D1C8-919C-4D25-9BB8-284BBE09CEDA}" srcOrd="0" destOrd="0" presId="urn:microsoft.com/office/officeart/2005/8/layout/pList1"/>
    <dgm:cxn modelId="{FABDAC6F-AD8B-432C-B301-4928476E63EE}" type="presParOf" srcId="{0791983B-EF89-45CE-9E7C-91439F8F0AC0}" destId="{144B46A2-C6C1-4F3D-892D-F81DB3A8027C}" srcOrd="1" destOrd="0" presId="urn:microsoft.com/office/officeart/2005/8/layout/pList1"/>
    <dgm:cxn modelId="{3EC372A1-F6D1-4301-BD97-B3FFDA14F3DF}" type="presParOf" srcId="{C1FFB99C-3B50-49DE-AD1B-B6274C9D7D17}" destId="{532A1EE7-DAFA-4A25-86BB-10381EE81410}" srcOrd="1" destOrd="0" presId="urn:microsoft.com/office/officeart/2005/8/layout/pList1"/>
    <dgm:cxn modelId="{6E01DB6B-663B-4CC7-8022-36199FC4977D}" type="presParOf" srcId="{C1FFB99C-3B50-49DE-AD1B-B6274C9D7D17}" destId="{D1AF7E3B-62BE-42BF-9DF1-14B5884F7C19}" srcOrd="2" destOrd="0" presId="urn:microsoft.com/office/officeart/2005/8/layout/pList1"/>
    <dgm:cxn modelId="{135C7E43-9980-4395-8DA3-A42E15EE473C}" type="presParOf" srcId="{D1AF7E3B-62BE-42BF-9DF1-14B5884F7C19}" destId="{D57E2E3C-C370-4EDD-B7B7-4BC17F697F2F}" srcOrd="0" destOrd="0" presId="urn:microsoft.com/office/officeart/2005/8/layout/pList1"/>
    <dgm:cxn modelId="{2A5D6B3E-35BF-4FB8-B272-14A53D544E69}" type="presParOf" srcId="{D1AF7E3B-62BE-42BF-9DF1-14B5884F7C19}" destId="{E4EB7884-BB10-404A-851C-9B386C161181}" srcOrd="1" destOrd="0" presId="urn:microsoft.com/office/officeart/2005/8/layout/pList1"/>
    <dgm:cxn modelId="{5EDE01CB-128C-4688-B0C7-D9A7B69B50C9}" type="presParOf" srcId="{C1FFB99C-3B50-49DE-AD1B-B6274C9D7D17}" destId="{3A5A4594-81D9-4B8C-AF75-36B0B460BBC8}" srcOrd="3" destOrd="0" presId="urn:microsoft.com/office/officeart/2005/8/layout/pList1"/>
    <dgm:cxn modelId="{E2634F58-897C-4633-B0F2-508395C23221}" type="presParOf" srcId="{C1FFB99C-3B50-49DE-AD1B-B6274C9D7D17}" destId="{C49F5141-2BD7-4CA1-9A59-5FE955327837}" srcOrd="4" destOrd="0" presId="urn:microsoft.com/office/officeart/2005/8/layout/pList1"/>
    <dgm:cxn modelId="{CFBB006A-30E8-4603-B8A9-86E145A3A1D7}" type="presParOf" srcId="{C49F5141-2BD7-4CA1-9A59-5FE955327837}" destId="{48F0A398-3C2A-4FB9-B5F3-8D53B86A14D5}" srcOrd="0" destOrd="0" presId="urn:microsoft.com/office/officeart/2005/8/layout/pList1"/>
    <dgm:cxn modelId="{47DCFE67-FF80-4116-9E58-EF764DBAA1F5}" type="presParOf" srcId="{C49F5141-2BD7-4CA1-9A59-5FE955327837}" destId="{37870242-E533-4CC3-9E2C-AA34606284E1}" srcOrd="1" destOrd="0" presId="urn:microsoft.com/office/officeart/2005/8/layout/pList1"/>
    <dgm:cxn modelId="{72B4D6CA-3EF3-4038-A23F-E7AB6A9F8E02}" type="presParOf" srcId="{C1FFB99C-3B50-49DE-AD1B-B6274C9D7D17}" destId="{DAB18349-E231-4595-98EA-914A5D053D68}" srcOrd="5" destOrd="0" presId="urn:microsoft.com/office/officeart/2005/8/layout/pList1"/>
    <dgm:cxn modelId="{F2632238-1EF3-4541-9D69-5F9DDCDD09EA}" type="presParOf" srcId="{C1FFB99C-3B50-49DE-AD1B-B6274C9D7D17}" destId="{0E7D394C-86AA-4250-AB1E-5B9C844252F0}" srcOrd="6" destOrd="0" presId="urn:microsoft.com/office/officeart/2005/8/layout/pList1"/>
    <dgm:cxn modelId="{0C93F004-6D77-4575-B908-9E1FE1984D27}" type="presParOf" srcId="{0E7D394C-86AA-4250-AB1E-5B9C844252F0}" destId="{103BAE78-2E87-45F7-A557-2F967052D612}" srcOrd="0" destOrd="0" presId="urn:microsoft.com/office/officeart/2005/8/layout/pList1"/>
    <dgm:cxn modelId="{F732CF99-B3C8-4B66-AB3D-8007592E2544}" type="presParOf" srcId="{0E7D394C-86AA-4250-AB1E-5B9C844252F0}" destId="{A24851A9-F965-4548-A239-6FE71154BEC7}"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9D1C8-919C-4D25-9BB8-284BBE09CEDA}">
      <dsp:nvSpPr>
        <dsp:cNvPr id="0" name=""/>
        <dsp:cNvSpPr/>
      </dsp:nvSpPr>
      <dsp:spPr>
        <a:xfrm>
          <a:off x="5384" y="480980"/>
          <a:ext cx="2562524" cy="1765579"/>
        </a:xfrm>
        <a:prstGeom prst="roundRect">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l="-2000" r="-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4B46A2-C6C1-4F3D-892D-F81DB3A8027C}">
      <dsp:nvSpPr>
        <dsp:cNvPr id="0" name=""/>
        <dsp:cNvSpPr/>
      </dsp:nvSpPr>
      <dsp:spPr>
        <a:xfrm>
          <a:off x="5384" y="2246560"/>
          <a:ext cx="2562524" cy="950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lvl="0" algn="ctr" defTabSz="1333500">
            <a:lnSpc>
              <a:spcPct val="90000"/>
            </a:lnSpc>
            <a:spcBef>
              <a:spcPct val="0"/>
            </a:spcBef>
            <a:spcAft>
              <a:spcPct val="35000"/>
            </a:spcAft>
          </a:pPr>
          <a:r>
            <a:rPr lang="nb-NO" sz="3000" u="none" kern="1200" dirty="0">
              <a:latin typeface="Berlin Sans FB" panose="020E0602020502020306" pitchFamily="34" charset="0"/>
            </a:rPr>
            <a:t>Butikken</a:t>
          </a:r>
        </a:p>
      </dsp:txBody>
      <dsp:txXfrm>
        <a:off x="5384" y="2246560"/>
        <a:ext cx="2562524" cy="950696"/>
      </dsp:txXfrm>
    </dsp:sp>
    <dsp:sp modelId="{D57E2E3C-C370-4EDD-B7B7-4BC17F697F2F}">
      <dsp:nvSpPr>
        <dsp:cNvPr id="0" name=""/>
        <dsp:cNvSpPr/>
      </dsp:nvSpPr>
      <dsp:spPr>
        <a:xfrm>
          <a:off x="2824269" y="480980"/>
          <a:ext cx="2562524" cy="1765579"/>
        </a:xfrm>
        <a:prstGeom prst="roundRect">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t="-2000" b="-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EB7884-BB10-404A-851C-9B386C161181}">
      <dsp:nvSpPr>
        <dsp:cNvPr id="0" name=""/>
        <dsp:cNvSpPr/>
      </dsp:nvSpPr>
      <dsp:spPr>
        <a:xfrm>
          <a:off x="2824269" y="2246560"/>
          <a:ext cx="2562524" cy="950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lvl="0" algn="ctr" defTabSz="1333500">
            <a:lnSpc>
              <a:spcPct val="90000"/>
            </a:lnSpc>
            <a:spcBef>
              <a:spcPct val="0"/>
            </a:spcBef>
            <a:spcAft>
              <a:spcPct val="35000"/>
            </a:spcAft>
          </a:pPr>
          <a:r>
            <a:rPr lang="nb-NO" sz="3000" kern="1200" dirty="0">
              <a:latin typeface="Berlin Sans FB" panose="020E0602020502020306" pitchFamily="34" charset="0"/>
            </a:rPr>
            <a:t>Hjemme</a:t>
          </a:r>
        </a:p>
      </dsp:txBody>
      <dsp:txXfrm>
        <a:off x="2824269" y="2246560"/>
        <a:ext cx="2562524" cy="950696"/>
      </dsp:txXfrm>
    </dsp:sp>
    <dsp:sp modelId="{48F0A398-3C2A-4FB9-B5F3-8D53B86A14D5}">
      <dsp:nvSpPr>
        <dsp:cNvPr id="0" name=""/>
        <dsp:cNvSpPr/>
      </dsp:nvSpPr>
      <dsp:spPr>
        <a:xfrm>
          <a:off x="5643155" y="480980"/>
          <a:ext cx="2562524" cy="1765579"/>
        </a:xfrm>
        <a:prstGeom prst="roundRect">
          <a:avLst/>
        </a:prstGeom>
        <a:blipFill>
          <a:blip xmlns:r="http://schemas.openxmlformats.org/officeDocument/2006/relationships" r:embed="rId3" cstate="hqprint">
            <a:extLst>
              <a:ext uri="{28A0092B-C50C-407E-A947-70E740481C1C}">
                <a14:useLocalDpi xmlns:a14="http://schemas.microsoft.com/office/drawing/2010/main" val="0"/>
              </a:ext>
            </a:extLst>
          </a:blip>
          <a:srcRect/>
          <a:stretch>
            <a:fillRect l="-2000" r="-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870242-E533-4CC3-9E2C-AA34606284E1}">
      <dsp:nvSpPr>
        <dsp:cNvPr id="0" name=""/>
        <dsp:cNvSpPr/>
      </dsp:nvSpPr>
      <dsp:spPr>
        <a:xfrm>
          <a:off x="5643155" y="2246560"/>
          <a:ext cx="2562524" cy="950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lvl="0" algn="ctr" defTabSz="1333500">
            <a:lnSpc>
              <a:spcPct val="90000"/>
            </a:lnSpc>
            <a:spcBef>
              <a:spcPct val="0"/>
            </a:spcBef>
            <a:spcAft>
              <a:spcPct val="35000"/>
            </a:spcAft>
          </a:pPr>
          <a:r>
            <a:rPr lang="nb-NO" sz="3000" u="sng" kern="1200" dirty="0">
              <a:latin typeface="Berlin Sans FB" panose="020E0602020502020306" pitchFamily="34" charset="0"/>
            </a:rPr>
            <a:t>Matlaging</a:t>
          </a:r>
        </a:p>
      </dsp:txBody>
      <dsp:txXfrm>
        <a:off x="5643155" y="2246560"/>
        <a:ext cx="2562524" cy="950696"/>
      </dsp:txXfrm>
    </dsp:sp>
    <dsp:sp modelId="{103BAE78-2E87-45F7-A557-2F967052D612}">
      <dsp:nvSpPr>
        <dsp:cNvPr id="0" name=""/>
        <dsp:cNvSpPr/>
      </dsp:nvSpPr>
      <dsp:spPr>
        <a:xfrm>
          <a:off x="8462040" y="480980"/>
          <a:ext cx="2562524" cy="1765579"/>
        </a:xfrm>
        <a:prstGeom prst="roundRect">
          <a:avLst/>
        </a:prstGeom>
        <a:blipFill>
          <a:blip xmlns:r="http://schemas.openxmlformats.org/officeDocument/2006/relationships" r:embed="rId4" cstate="hqprint">
            <a:extLst>
              <a:ext uri="{28A0092B-C50C-407E-A947-70E740481C1C}">
                <a14:useLocalDpi xmlns:a14="http://schemas.microsoft.com/office/drawing/2010/main" val="0"/>
              </a:ext>
            </a:extLst>
          </a:blip>
          <a:srcRect/>
          <a:stretch>
            <a:fillRect l="-2000" r="-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4851A9-F965-4548-A239-6FE71154BEC7}">
      <dsp:nvSpPr>
        <dsp:cNvPr id="0" name=""/>
        <dsp:cNvSpPr/>
      </dsp:nvSpPr>
      <dsp:spPr>
        <a:xfrm>
          <a:off x="8462040" y="2246560"/>
          <a:ext cx="2562524" cy="950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lvl="0" algn="ctr" defTabSz="1333500">
            <a:lnSpc>
              <a:spcPct val="90000"/>
            </a:lnSpc>
            <a:spcBef>
              <a:spcPct val="0"/>
            </a:spcBef>
            <a:spcAft>
              <a:spcPct val="35000"/>
            </a:spcAft>
          </a:pPr>
          <a:r>
            <a:rPr lang="nb-NO" sz="3000" kern="1200" dirty="0">
              <a:latin typeface="Berlin Sans FB" panose="020E0602020502020306" pitchFamily="34" charset="0"/>
            </a:rPr>
            <a:t>Helseeffekter</a:t>
          </a:r>
        </a:p>
      </dsp:txBody>
      <dsp:txXfrm>
        <a:off x="8462040" y="2246560"/>
        <a:ext cx="2562524" cy="950696"/>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9E39F-FA9F-4DF1-AEA7-B1AA6FEAC830}" type="datetimeFigureOut">
              <a:rPr lang="nb-NO" smtClean="0"/>
              <a:t>02.08.2018</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E134B9-A146-4453-A311-3A8430A19C8A}" type="slidenum">
              <a:rPr lang="nb-NO" smtClean="0"/>
              <a:t>‹#›</a:t>
            </a:fld>
            <a:endParaRPr lang="nb-NO"/>
          </a:p>
        </p:txBody>
      </p:sp>
    </p:spTree>
    <p:extLst>
      <p:ext uri="{BB962C8B-B14F-4D97-AF65-F5344CB8AC3E}">
        <p14:creationId xmlns:p14="http://schemas.microsoft.com/office/powerpoint/2010/main" val="1729869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1</a:t>
            </a:fld>
            <a:endParaRPr lang="nb-NO"/>
          </a:p>
        </p:txBody>
      </p:sp>
    </p:spTree>
    <p:extLst>
      <p:ext uri="{BB962C8B-B14F-4D97-AF65-F5344CB8AC3E}">
        <p14:creationId xmlns:p14="http://schemas.microsoft.com/office/powerpoint/2010/main" val="3785869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0"/>
              </a:spcAft>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Kilde: (Amundsen, 2016)</a:t>
            </a:r>
          </a:p>
          <a:p>
            <a:pPr>
              <a:lnSpc>
                <a:spcPct val="150000"/>
              </a:lnSpc>
              <a:spcAft>
                <a:spcPts val="0"/>
              </a:spcAft>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Kilde: http://www.matportalen.no/uonskedestoffer_i_mat/tema/biologiske_gifter/hva_gjor_du_med_muggen_mat </a:t>
            </a:r>
          </a:p>
          <a:p>
            <a:pPr>
              <a:lnSpc>
                <a:spcPct val="150000"/>
              </a:lnSpc>
              <a:spcAft>
                <a:spcPts val="0"/>
              </a:spcAft>
            </a:pP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600"/>
              </a:spcAft>
              <a:buClrTx/>
              <a:buSzTx/>
              <a:buFont typeface="Symbol" panose="05050102010706020507" pitchFamily="18" charset="2"/>
              <a:buChar char=""/>
              <a:tabLst/>
              <a:defRP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For å unngå å kaste spiselig mat, bør man bruk hele brokkolien, også stilken! Den har en god og søt smak. For å bruke stilken skreller man av det ytterste skallet og bruker den på samme måte som resten av brokkolien. </a:t>
            </a:r>
          </a:p>
          <a:p>
            <a:pPr marL="342900" marR="0" lvl="0" indent="-342900" algn="l" defTabSz="914400" rtl="0" eaLnBrk="1" fontAlgn="auto" latinLnBrk="0" hangingPunct="1">
              <a:lnSpc>
                <a:spcPct val="150000"/>
              </a:lnSpc>
              <a:spcBef>
                <a:spcPts val="0"/>
              </a:spcBef>
              <a:spcAft>
                <a:spcPts val="600"/>
              </a:spcAft>
              <a:buClrTx/>
              <a:buSzTx/>
              <a:buFont typeface="Symbol" panose="05050102010706020507" pitchFamily="18" charset="2"/>
              <a:buChar char=""/>
              <a:tabLst/>
              <a:defRP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Har grønnsakene eller salaten blitt litt e kan man putte de i et kaldt vannbad og de vil bli fine og sprø igjen. Hvis du har en litt slapp gulrot, kan du putte den i et glass med kaldt vann og etter en stund vil den ha trukket til seg vannet og blitt god som ny!</a:t>
            </a:r>
          </a:p>
          <a:p>
            <a:pPr marL="342900" marR="0" lvl="0" indent="-342900" algn="l" defTabSz="914400" rtl="0" eaLnBrk="1" fontAlgn="auto" latinLnBrk="0" hangingPunct="1">
              <a:lnSpc>
                <a:spcPct val="150000"/>
              </a:lnSpc>
              <a:spcBef>
                <a:spcPts val="0"/>
              </a:spcBef>
              <a:spcAft>
                <a:spcPts val="600"/>
              </a:spcAft>
              <a:buClrTx/>
              <a:buSzTx/>
              <a:buFont typeface="Symbol" panose="05050102010706020507" pitchFamily="18" charset="2"/>
              <a:buChar char=""/>
              <a:tabLst/>
              <a:defRP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Muggen mat kan inneholde muggsoppgifter, og hovedregelen er at mat med mugg bør kastes</a:t>
            </a:r>
          </a:p>
          <a:p>
            <a:pPr marL="342900" marR="0" lvl="0" indent="-342900" algn="l" defTabSz="914400" rtl="0" eaLnBrk="1" fontAlgn="auto" latinLnBrk="0" hangingPunct="1">
              <a:lnSpc>
                <a:spcPct val="150000"/>
              </a:lnSpc>
              <a:spcBef>
                <a:spcPts val="0"/>
              </a:spcBef>
              <a:spcAft>
                <a:spcPts val="600"/>
              </a:spcAft>
              <a:buClrTx/>
              <a:buSzTx/>
              <a:buFont typeface="Symbol" panose="05050102010706020507" pitchFamily="18" charset="2"/>
              <a:buChar char=""/>
              <a:tabLst/>
              <a:defRP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Unntakene er hard ost og grønnsaker som har fått små muggflekker. Her kan muggen skjerast bort, men sørg for å skjære bort rikelig rundt muggflekkene, minst 1 cm rundt muggen.</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Brød som ikke skal spises de nærmeste dagene bør fryses, slik at man unngår at brødet blir muggent. Hvis brødet har blitt tørt kan brukes til toast, ristet brød eller krutonger. Hvis brødet har blitt muggent må det kastes. </a:t>
            </a:r>
          </a:p>
          <a:p>
            <a:pPr marL="0" lvl="0" indent="0">
              <a:lnSpc>
                <a:spcPct val="150000"/>
              </a:lnSpc>
              <a:spcAft>
                <a:spcPts val="600"/>
              </a:spcAft>
              <a:buFont typeface="Symbol" panose="05050102010706020507" pitchFamily="18" charset="2"/>
              <a:buNone/>
            </a:pPr>
            <a:endParaRPr lang="nb-NO"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50000"/>
              </a:lnSpc>
              <a:spcAft>
                <a:spcPts val="600"/>
              </a:spcAft>
              <a:buFont typeface="Symbol" panose="05050102010706020507" pitchFamily="18" charset="2"/>
              <a:buNone/>
            </a:pPr>
            <a:r>
              <a:rPr lang="nb-NO" sz="1200" b="1" dirty="0">
                <a:effectLst/>
                <a:latin typeface="Times New Roman" panose="02020603050405020304" pitchFamily="18" charset="0"/>
                <a:ea typeface="Calibri" panose="020F0502020204030204" pitchFamily="34" charset="0"/>
                <a:cs typeface="Times New Roman" panose="02020603050405020304" pitchFamily="18" charset="0"/>
              </a:rPr>
              <a:t>Tips til aktivisering: </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Spørre om noen har kastet en hel ost som har fått litt mugg på seg?</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Spørre om det er noen som pleier å bruke hele brokkolien, inkludert stilken?</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Spørre om det er noen som har flere tips til matvarer som kan reddes?</a:t>
            </a:r>
          </a:p>
        </p:txBody>
      </p:sp>
      <p:sp>
        <p:nvSpPr>
          <p:cNvPr id="4" name="Plassholder for lysbildenummer 3"/>
          <p:cNvSpPr>
            <a:spLocks noGrp="1"/>
          </p:cNvSpPr>
          <p:nvPr>
            <p:ph type="sldNum" sz="quarter" idx="10"/>
          </p:nvPr>
        </p:nvSpPr>
        <p:spPr/>
        <p:txBody>
          <a:bodyPr/>
          <a:lstStyle/>
          <a:p>
            <a:fld id="{0EE134B9-A146-4453-A311-3A8430A19C8A}" type="slidenum">
              <a:rPr lang="nb-NO" smtClean="0"/>
              <a:t>10</a:t>
            </a:fld>
            <a:endParaRPr lang="nb-NO"/>
          </a:p>
        </p:txBody>
      </p:sp>
    </p:spTree>
    <p:extLst>
      <p:ext uri="{BB962C8B-B14F-4D97-AF65-F5344CB8AC3E}">
        <p14:creationId xmlns:p14="http://schemas.microsoft.com/office/powerpoint/2010/main" val="3893642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Hvordan forlenge holdbarheten?</a:t>
            </a:r>
          </a:p>
          <a:p>
            <a:r>
              <a:rPr lang="nb-NO" dirty="0"/>
              <a:t>Kilde: http://www.tryggmat.net/merking.html </a:t>
            </a:r>
          </a:p>
          <a:p>
            <a:endParaRPr lang="nb-NO" dirty="0"/>
          </a:p>
          <a:p>
            <a:r>
              <a:rPr lang="nb-NO" sz="1200" kern="1200" dirty="0">
                <a:solidFill>
                  <a:schemeClr val="tx1"/>
                </a:solidFill>
                <a:effectLst/>
                <a:latin typeface="+mn-lt"/>
                <a:ea typeface="+mn-ea"/>
                <a:cs typeface="+mn-cs"/>
              </a:rPr>
              <a:t>Det er i hovedsak tre måter å forlenge holdbarheten på matvarer. </a:t>
            </a:r>
          </a:p>
          <a:p>
            <a:pPr marL="228600" lvl="0" indent="-228600">
              <a:buFont typeface="+mj-lt"/>
              <a:buAutoNum type="arabicPeriod"/>
            </a:pPr>
            <a:r>
              <a:rPr lang="nb-NO" sz="1200" kern="1200" dirty="0">
                <a:solidFill>
                  <a:schemeClr val="tx1"/>
                </a:solidFill>
                <a:effectLst/>
                <a:latin typeface="+mn-lt"/>
                <a:ea typeface="+mn-ea"/>
                <a:cs typeface="+mn-cs"/>
              </a:rPr>
              <a:t>Først og fremst er det viktig med riktig oppbevaring. I kjøleskapet skal temperaturen ligge mellom 2 – 4 ˚C og i fryseren skal temperaturen ligge på -18 ˚C. Dette kan være lurt å sjekke i ny og ne, slik at maten ikke oppbevares i feil temperatur. </a:t>
            </a:r>
          </a:p>
          <a:p>
            <a:pPr marL="228600" lvl="0" indent="-228600">
              <a:buFont typeface="+mj-lt"/>
              <a:buAutoNum type="arabicPeriod"/>
            </a:pPr>
            <a:r>
              <a:rPr lang="nb-NO" sz="1200" kern="1200" dirty="0">
                <a:solidFill>
                  <a:schemeClr val="tx1"/>
                </a:solidFill>
                <a:effectLst/>
                <a:latin typeface="+mn-lt"/>
                <a:ea typeface="+mn-ea"/>
                <a:cs typeface="+mn-cs"/>
              </a:rPr>
              <a:t>Holde forseglingen på matvaren så lenge som mulig og hvis man åpner forseglingen er det lurt å bruk bokser eller plastposer til å oppbevare åpnede pakninger, sånn at det ikke kommer noe luft til. </a:t>
            </a:r>
          </a:p>
          <a:p>
            <a:pPr marL="228600" lvl="0" indent="-228600">
              <a:buFont typeface="+mj-lt"/>
              <a:buAutoNum type="arabicPeriod"/>
            </a:pPr>
            <a:r>
              <a:rPr lang="nb-NO" sz="1200" kern="1200" dirty="0">
                <a:solidFill>
                  <a:schemeClr val="tx1"/>
                </a:solidFill>
                <a:effectLst/>
                <a:latin typeface="+mn-lt"/>
                <a:ea typeface="+mn-ea"/>
                <a:cs typeface="+mn-cs"/>
              </a:rPr>
              <a:t>Varmebehandling er også en måte å forlenge holdbarheten, som for eksempel ved koking, steking eller ovnsbaking. Hvis du steker kjøtt som går ut på dato samme dag, vil kjøttet være holdbart i noen ekstra dager dersom det oppbevares kjølig </a:t>
            </a:r>
          </a:p>
        </p:txBody>
      </p:sp>
      <p:sp>
        <p:nvSpPr>
          <p:cNvPr id="4" name="Plassholder for lysbildenummer 3"/>
          <p:cNvSpPr>
            <a:spLocks noGrp="1"/>
          </p:cNvSpPr>
          <p:nvPr>
            <p:ph type="sldNum" sz="quarter" idx="10"/>
          </p:nvPr>
        </p:nvSpPr>
        <p:spPr/>
        <p:txBody>
          <a:bodyPr/>
          <a:lstStyle/>
          <a:p>
            <a:fld id="{0EE134B9-A146-4453-A311-3A8430A19C8A}" type="slidenum">
              <a:rPr lang="nb-NO" smtClean="0"/>
              <a:t>11</a:t>
            </a:fld>
            <a:endParaRPr lang="nb-NO"/>
          </a:p>
        </p:txBody>
      </p:sp>
    </p:spTree>
    <p:extLst>
      <p:ext uri="{BB962C8B-B14F-4D97-AF65-F5344CB8AC3E}">
        <p14:creationId xmlns:p14="http://schemas.microsoft.com/office/powerpoint/2010/main" val="2243546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Må all mat kastes etter at holdbarhetsdatoen er gått ut? Nei, selvfølgelig ikke. Men det som er viktig å huske på er at mat som er merket med </a:t>
            </a:r>
            <a:r>
              <a:rPr lang="nb-NO" sz="1200" b="1" dirty="0">
                <a:effectLst/>
                <a:latin typeface="Times New Roman" panose="02020603050405020304" pitchFamily="18" charset="0"/>
                <a:ea typeface="Calibri" panose="020F0502020204030204" pitchFamily="34" charset="0"/>
                <a:cs typeface="Times New Roman" panose="02020603050405020304" pitchFamily="18" charset="0"/>
              </a:rPr>
              <a:t>«best før» </a:t>
            </a: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kan både selges og spises etter fastsatt dato, mens mat som er merket med </a:t>
            </a:r>
            <a:r>
              <a:rPr lang="nb-NO" sz="1200" b="1" dirty="0">
                <a:effectLst/>
                <a:latin typeface="Times New Roman" panose="02020603050405020304" pitchFamily="18" charset="0"/>
                <a:ea typeface="Calibri" panose="020F0502020204030204" pitchFamily="34" charset="0"/>
                <a:cs typeface="Times New Roman" panose="02020603050405020304" pitchFamily="18" charset="0"/>
              </a:rPr>
              <a:t>«siste forbruksdag» </a:t>
            </a: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ikke bør spises etter fastsatt dato.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Hvis maten skal være holdbar så lenge som mulig er det viktig å oppbevare maten riktig</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Og helt til slutt: ikke glem å bruk sansene!</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12</a:t>
            </a:fld>
            <a:endParaRPr lang="nb-NO"/>
          </a:p>
        </p:txBody>
      </p:sp>
    </p:spTree>
    <p:extLst>
      <p:ext uri="{BB962C8B-B14F-4D97-AF65-F5344CB8AC3E}">
        <p14:creationId xmlns:p14="http://schemas.microsoft.com/office/powerpoint/2010/main" val="859183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50000"/>
              </a:lnSpc>
              <a:spcAft>
                <a:spcPts val="800"/>
              </a:spcAft>
              <a:buFont typeface="Symbol" panose="05050102010706020507" pitchFamily="18" charset="2"/>
              <a:buNone/>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Dette er en aktivitet hvor vi skal </a:t>
            </a:r>
            <a:r>
              <a:rPr lang="nb-NO" sz="1200" dirty="0" err="1">
                <a:effectLst/>
                <a:latin typeface="Times New Roman" panose="02020603050405020304" pitchFamily="18" charset="0"/>
                <a:ea typeface="Calibri" panose="020F0502020204030204" pitchFamily="34" charset="0"/>
                <a:cs typeface="Times New Roman" panose="02020603050405020304" pitchFamily="18" charset="0"/>
              </a:rPr>
              <a:t>sunnifisere</a:t>
            </a: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 matretter. Her er det tre oppskrifter: pizza, hamburger og spagetti med kjøttsaus. Dere skal gjøre disse rettene sunnere ved å bytte ut ingredienser, tilføre nye ingredienser eller fjerne ingredienser. </a:t>
            </a:r>
          </a:p>
          <a:p>
            <a:pPr marL="0" lvl="0" indent="0">
              <a:lnSpc>
                <a:spcPct val="150000"/>
              </a:lnSpc>
              <a:spcAft>
                <a:spcPts val="800"/>
              </a:spcAft>
              <a:buFont typeface="Symbol" panose="05050102010706020507" pitchFamily="18" charset="2"/>
              <a:buNone/>
            </a:pP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nb-NO" sz="1200" b="1" dirty="0">
                <a:effectLst/>
                <a:latin typeface="Times New Roman" panose="02020603050405020304" pitchFamily="18" charset="0"/>
                <a:ea typeface="Calibri" panose="020F0502020204030204" pitchFamily="34" charset="0"/>
                <a:cs typeface="Times New Roman" panose="02020603050405020304" pitchFamily="18" charset="0"/>
              </a:rPr>
              <a:t>Tips til kursholder:</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Ungdommene får 5-10 minutters tenketid- avhengig av hvor god tid dere har</a:t>
            </a:r>
          </a:p>
          <a:p>
            <a:pPr marL="342900" marR="0" lvl="0" indent="-342900" algn="l" defTabSz="914400" rtl="0" eaLnBrk="1" fontAlgn="auto" latinLnBrk="0" hangingPunct="1">
              <a:lnSpc>
                <a:spcPct val="150000"/>
              </a:lnSpc>
              <a:spcBef>
                <a:spcPts val="0"/>
              </a:spcBef>
              <a:spcAft>
                <a:spcPts val="800"/>
              </a:spcAft>
              <a:buClrTx/>
              <a:buSzTx/>
              <a:buFont typeface="Symbol" panose="05050102010706020507" pitchFamily="18" charset="2"/>
              <a:buChar char=""/>
              <a:tabLst/>
              <a:defRP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For eksempel pizza: her kan ferdig lys pizzabunn erstattes med grov pizzabunn, creme fraiche kan byttes ut med lett creme fraiche eller tomatsaus og så videre. </a:t>
            </a:r>
          </a:p>
          <a:p>
            <a:pPr marL="342900" lvl="0" indent="-342900">
              <a:lnSpc>
                <a:spcPct val="150000"/>
              </a:lnSpc>
              <a:spcAft>
                <a:spcPts val="8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Ha en felles gjennomgang hvor gruppene kommer med forslag til hver enkelt rett</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13</a:t>
            </a:fld>
            <a:endParaRPr lang="nb-NO"/>
          </a:p>
        </p:txBody>
      </p:sp>
    </p:spTree>
    <p:extLst>
      <p:ext uri="{BB962C8B-B14F-4D97-AF65-F5344CB8AC3E}">
        <p14:creationId xmlns:p14="http://schemas.microsoft.com/office/powerpoint/2010/main" val="2457400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I denne temabolken skal vi ta for oss temaene:</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Hygiene </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Litt praktiske tips </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Holdbarhet</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Oppbevaring </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Hvordan man kan bli en matredder</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2</a:t>
            </a:fld>
            <a:endParaRPr lang="nb-NO"/>
          </a:p>
        </p:txBody>
      </p:sp>
    </p:spTree>
    <p:extLst>
      <p:ext uri="{BB962C8B-B14F-4D97-AF65-F5344CB8AC3E}">
        <p14:creationId xmlns:p14="http://schemas.microsoft.com/office/powerpoint/2010/main" val="4086910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50000"/>
              </a:lnSpc>
              <a:spcAft>
                <a:spcPts val="600"/>
              </a:spcAft>
              <a:buFont typeface="Symbol" panose="05050102010706020507" pitchFamily="18" charset="2"/>
              <a:buChar char=""/>
            </a:pPr>
            <a:r>
              <a:rPr lang="nb-N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Når man skal tilberede mat er det svært viktig med god personlig hygiene og det mest forebyggende tiltaket er håndvask. </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600"/>
              </a:spcAft>
              <a:buFont typeface="Symbol" panose="05050102010706020507" pitchFamily="18" charset="2"/>
              <a:buChar char=""/>
            </a:pPr>
            <a:r>
              <a:rPr lang="nb-N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Det er også viktig å tørke seg på rene håndklær eller tørkepapir, slik at de rene hendene forblir rene. </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600"/>
              </a:spcAft>
              <a:buFont typeface="Symbol" panose="05050102010706020507" pitchFamily="18" charset="2"/>
              <a:buChar char=""/>
            </a:pPr>
            <a:r>
              <a:rPr lang="nb-N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Det er lurt å ta av ringer o.l. og sette opp håret i strikk dersom du har lengre hår, for å unngå å få uønskede gjester i maten.</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600"/>
              </a:spcAft>
              <a:buFont typeface="Symbol" panose="05050102010706020507" pitchFamily="18" charset="2"/>
              <a:buChar char=""/>
            </a:pPr>
            <a:r>
              <a:rPr lang="nb-N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Det er viktig å ikke lage mat til andre dersom man selv er syk, for da kan man smitte andre </a:t>
            </a:r>
            <a:r>
              <a:rPr lang="nb-NO" sz="12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via maten </a:t>
            </a: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(Hernes &amp; </a:t>
            </a:r>
            <a:r>
              <a:rPr lang="nb-NO" sz="1200" dirty="0" err="1">
                <a:effectLst/>
                <a:latin typeface="Times New Roman" panose="02020603050405020304" pitchFamily="18" charset="0"/>
                <a:ea typeface="Calibri" panose="020F0502020204030204" pitchFamily="34" charset="0"/>
                <a:cs typeface="Times New Roman" panose="02020603050405020304" pitchFamily="18" charset="0"/>
              </a:rPr>
              <a:t>Harman</a:t>
            </a: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 2000). </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3</a:t>
            </a:fld>
            <a:endParaRPr lang="nb-NO"/>
          </a:p>
        </p:txBody>
      </p:sp>
    </p:spTree>
    <p:extLst>
      <p:ext uri="{BB962C8B-B14F-4D97-AF65-F5344CB8AC3E}">
        <p14:creationId xmlns:p14="http://schemas.microsoft.com/office/powerpoint/2010/main" val="3123079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50000"/>
              </a:lnSpc>
              <a:spcAft>
                <a:spcPts val="600"/>
              </a:spcAft>
              <a:buFont typeface="Symbol" panose="05050102010706020507" pitchFamily="18" charset="2"/>
              <a:buChar char=""/>
            </a:pPr>
            <a:r>
              <a:rPr lang="nb-N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å holde god hygiene på kjøkkenet er det viktig å alltid ha rene benkeplater og å bruke rent utstyr. </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600"/>
              </a:spcAft>
              <a:buFont typeface="Symbol" panose="05050102010706020507" pitchFamily="18" charset="2"/>
              <a:buChar char=""/>
            </a:pPr>
            <a:r>
              <a:rPr lang="nb-N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Det er viktig å holde rå mat (som salat) og varmebehandlet mat (som kjøtt og fisk) atskilt. I tillegg er det spesielt viktig å ha god hygiene ved tilberedning av rå kylling og svin fordi kjøtt fra disse dyrene kan inneholde bakterier som gjør oss syke hvis vi får disse i oss (når maten ikke er gjennomstekt). Derfor kan det også være lurt å ha en egen skjærefjøl til rå mat og en annen til kjøtt og fisk. Hvis man kun har én skjærefjøl bør man tilbedrede rå mat først, og kjøtt og fisk etterpå for å unngå kryss-smitte. </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600"/>
              </a:spcAft>
              <a:buFont typeface="Symbol" panose="05050102010706020507" pitchFamily="18" charset="2"/>
              <a:buChar char=""/>
            </a:pPr>
            <a:r>
              <a:rPr lang="nb-N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å unngå å få i seg uønskede </a:t>
            </a:r>
            <a:r>
              <a:rPr lang="nb-NO"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jordrester</a:t>
            </a:r>
            <a:r>
              <a:rPr lang="nb-N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fra grønnsaker og poteter er det lurt å skylle og rense før bruk. Et eksempel på en grønnsak som kan inneholde mye jord er purreløken, så for å få fjernet alle </a:t>
            </a:r>
            <a:r>
              <a:rPr lang="nb-NO"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jordrester</a:t>
            </a:r>
            <a:r>
              <a:rPr lang="nb-N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kan man skjære et snitt langs midten av purreløken for så å skylle godt mellom alle lagene.</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600"/>
              </a:spcAft>
              <a:buFont typeface="Symbol" panose="05050102010706020507" pitchFamily="18" charset="2"/>
              <a:buChar char=""/>
            </a:pPr>
            <a:r>
              <a:rPr lang="nb-N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at kjøkkenet skal holdes rent må kjøkkenkluten byttes ofte! Kluten kan være en bakteriebombe, og hvis du vasker kjøkkenbenken med en skitten klut vil bakteriene spres. Kluten bør vaskes med varmt vann og såpe, deretter skyldes med kaldt vann og vris godt opp før kluten henges til tørk. Hvis kluten lukter surt eller er synlig skitten bør den byttes! Både god personlig hygiene og kjøkkenhygiene vil redusere faren for smitte og sykdom (Hernes &amp; </a:t>
            </a:r>
            <a:r>
              <a:rPr lang="nb-NO"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Harman</a:t>
            </a:r>
            <a:r>
              <a:rPr lang="nb-N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2000). </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4</a:t>
            </a:fld>
            <a:endParaRPr lang="nb-NO"/>
          </a:p>
        </p:txBody>
      </p:sp>
    </p:spTree>
    <p:extLst>
      <p:ext uri="{BB962C8B-B14F-4D97-AF65-F5344CB8AC3E}">
        <p14:creationId xmlns:p14="http://schemas.microsoft.com/office/powerpoint/2010/main" val="296212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lvl="0" indent="-171450">
              <a:lnSpc>
                <a:spcPct val="150000"/>
              </a:lnSpc>
              <a:spcAft>
                <a:spcPts val="600"/>
              </a:spcAft>
              <a:buFont typeface="Arial" panose="020B0604020202020204" pitchFamily="34" charset="0"/>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Man trenger ikke skrelle poteter og grønnsaker, det holder å vaske skallet godt for å fjerne </a:t>
            </a:r>
            <a:r>
              <a:rPr lang="nb-NO" sz="1200" dirty="0" err="1">
                <a:effectLst/>
                <a:latin typeface="Times New Roman" panose="02020603050405020304" pitchFamily="18" charset="0"/>
                <a:ea typeface="Calibri" panose="020F0502020204030204" pitchFamily="34" charset="0"/>
                <a:cs typeface="Times New Roman" panose="02020603050405020304" pitchFamily="18" charset="0"/>
              </a:rPr>
              <a:t>jordrester</a:t>
            </a: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 Ikke bare kan det spare tid og oppvask å ikke skrelle grønnsakene og poteter, men det vil i tillegg bidra til at vi får i oss de mineralene og sporstoffene som finnes i det ytterste laget i skallet. </a:t>
            </a:r>
          </a:p>
          <a:p>
            <a:pPr marL="171450" lvl="0" indent="-171450">
              <a:lnSpc>
                <a:spcPct val="150000"/>
              </a:lnSpc>
              <a:spcAft>
                <a:spcPts val="600"/>
              </a:spcAft>
              <a:buFont typeface="Arial" panose="020B0604020202020204" pitchFamily="34" charset="0"/>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På hele kjøttstykker er det nok at overflaten stekes godt, fordi det kun er på overflaten bakteriene finnes. Men kjøttdeig, kjøtt i terninger og strimlet kjøtt av kylling og svin må alltid gjennomstekes før man kan spise det. </a:t>
            </a:r>
          </a:p>
          <a:p>
            <a:pPr marL="171450" lvl="0" indent="-171450">
              <a:lnSpc>
                <a:spcPct val="150000"/>
              </a:lnSpc>
              <a:spcAft>
                <a:spcPts val="600"/>
              </a:spcAft>
              <a:buFont typeface="Arial" panose="020B0604020202020204" pitchFamily="34" charset="0"/>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Når man først lager mat kan det være lurt å lage store porsjoner og fryse ned rester. Da vil man alltid ha mat på lager dager de dagene man ikke har tid til å lage middag.</a:t>
            </a:r>
          </a:p>
          <a:p>
            <a:pPr marL="171450" lvl="0" indent="-171450">
              <a:lnSpc>
                <a:spcPct val="150000"/>
              </a:lnSpc>
              <a:spcAft>
                <a:spcPts val="600"/>
              </a:spcAft>
              <a:buFont typeface="Arial" panose="020B0604020202020204" pitchFamily="34" charset="0"/>
              <a:buChar char="•"/>
            </a:pP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nb-NO" sz="1200" b="1" dirty="0">
                <a:effectLst/>
                <a:latin typeface="Times New Roman" panose="02020603050405020304" pitchFamily="18" charset="0"/>
                <a:ea typeface="Calibri" panose="020F0502020204030204" pitchFamily="34" charset="0"/>
                <a:cs typeface="Times New Roman" panose="02020603050405020304" pitchFamily="18" charset="0"/>
              </a:rPr>
              <a:t>Tips til aktivisering:</a:t>
            </a:r>
          </a:p>
          <a:p>
            <a:pPr marL="171450" indent="-171450">
              <a:lnSpc>
                <a:spcPct val="150000"/>
              </a:lnSpc>
              <a:spcAft>
                <a:spcPts val="0"/>
              </a:spcAft>
              <a:buFont typeface="Arial" panose="020B0604020202020204" pitchFamily="34" charset="0"/>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Rekk opp hånda de som pleier å skrelle grønnsaker og poter før bruk?</a:t>
            </a:r>
          </a:p>
          <a:p>
            <a:pPr marL="171450" lvl="0" indent="-171450">
              <a:lnSpc>
                <a:spcPct val="150000"/>
              </a:lnSpc>
              <a:spcAft>
                <a:spcPts val="600"/>
              </a:spcAft>
              <a:buFont typeface="Arial" panose="020B0604020202020204" pitchFamily="34" charset="0"/>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Rekk opp hånda de som </a:t>
            </a:r>
            <a:r>
              <a:rPr lang="nb-NO" sz="1200" u="sng" dirty="0">
                <a:effectLst/>
                <a:latin typeface="Times New Roman" panose="02020603050405020304" pitchFamily="18" charset="0"/>
                <a:ea typeface="Calibri" panose="020F0502020204030204" pitchFamily="34" charset="0"/>
                <a:cs typeface="Times New Roman" panose="02020603050405020304" pitchFamily="18" charset="0"/>
              </a:rPr>
              <a:t>ikke</a:t>
            </a: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 pleier å skrelle grønnsaker og poter før bruk?</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5</a:t>
            </a:fld>
            <a:endParaRPr lang="nb-NO"/>
          </a:p>
        </p:txBody>
      </p:sp>
    </p:spTree>
    <p:extLst>
      <p:ext uri="{BB962C8B-B14F-4D97-AF65-F5344CB8AC3E}">
        <p14:creationId xmlns:p14="http://schemas.microsoft.com/office/powerpoint/2010/main" val="430789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Holdbarhet http://www.tryggmat.net/holdbarhet.html </a:t>
            </a:r>
          </a:p>
          <a:p>
            <a:endParaRPr lang="nb-NO" b="1" dirty="0"/>
          </a:p>
          <a:p>
            <a:r>
              <a:rPr lang="nb-NO" b="0" dirty="0"/>
              <a:t>Vi kan skille mellom to ulike datomerkinger: best før og siste forbruksdag</a:t>
            </a:r>
          </a:p>
          <a:p>
            <a:endParaRPr lang="nb-NO" b="1" dirty="0"/>
          </a:p>
          <a:p>
            <a:pPr marL="0" indent="0">
              <a:buFont typeface="Arial" panose="020B0604020202020204" pitchFamily="34" charset="0"/>
              <a:buNone/>
            </a:pPr>
            <a:r>
              <a:rPr lang="nb-NO" b="1" dirty="0"/>
              <a:t>Best før (kvalitet)</a:t>
            </a:r>
          </a:p>
          <a:p>
            <a:pPr marL="171450" indent="-171450">
              <a:buFont typeface="Arial" panose="020B0604020202020204" pitchFamily="34" charset="0"/>
              <a:buChar char="•"/>
            </a:pPr>
            <a:r>
              <a:rPr lang="nb-NO" dirty="0"/>
              <a:t>Varer som ikke ødelegges av bakterier, kaller vi for «ikke- lettbedervelige varer»</a:t>
            </a:r>
          </a:p>
          <a:p>
            <a:pPr marL="171450" indent="-171450">
              <a:buFont typeface="Arial" panose="020B0604020202020204" pitchFamily="34" charset="0"/>
              <a:buChar char="•"/>
            </a:pPr>
            <a:r>
              <a:rPr lang="nb-NO" dirty="0"/>
              <a:t>Hermetikk, brus, kaffe og andre tørrvarer er eksempler på ikke-lettbedervelige matvarer</a:t>
            </a:r>
          </a:p>
          <a:p>
            <a:pPr marL="171450" indent="-171450">
              <a:buFont typeface="Arial" panose="020B0604020202020204" pitchFamily="34" charset="0"/>
              <a:buChar char="•"/>
            </a:pPr>
            <a:r>
              <a:rPr lang="nb-NO" dirty="0"/>
              <a:t>Merkingen gir opplysninger om matvarens kvalitet eller egenskaper</a:t>
            </a:r>
          </a:p>
          <a:p>
            <a:pPr marL="171450" indent="-171450">
              <a:buFont typeface="Arial" panose="020B0604020202020204" pitchFamily="34" charset="0"/>
              <a:buChar char="•"/>
            </a:pPr>
            <a:r>
              <a:rPr lang="nb-NO" dirty="0"/>
              <a:t>Etter «best før» datoen er det ikke helseskadelig å spise maten</a:t>
            </a:r>
          </a:p>
          <a:p>
            <a:pPr marL="171450" indent="-171450">
              <a:buFont typeface="Arial" panose="020B0604020202020204" pitchFamily="34" charset="0"/>
              <a:buChar char="•"/>
            </a:pPr>
            <a:r>
              <a:rPr lang="nb-NO" dirty="0"/>
              <a:t>Etter «best før» datoen kan matvaren ha fått litt dårligere kvalitet ved at maten har fått en litt annen smak, lukt, farge eller vitamininnhold</a:t>
            </a:r>
          </a:p>
          <a:p>
            <a:pPr marL="171450" indent="-171450">
              <a:buFont typeface="Arial" panose="020B0604020202020204" pitchFamily="34" charset="0"/>
              <a:buChar char="•"/>
            </a:pPr>
            <a:r>
              <a:rPr lang="nb-NO" dirty="0"/>
              <a:t>Varer merket med «best før» kan fortsatt selges etter at datoen er gått ut</a:t>
            </a:r>
          </a:p>
          <a:p>
            <a:pPr marL="171450" indent="-171450">
              <a:buFont typeface="Arial" panose="020B0604020202020204" pitchFamily="34" charset="0"/>
              <a:buChar char="•"/>
            </a:pPr>
            <a:r>
              <a:rPr lang="nb-NO" sz="1200" dirty="0">
                <a:effectLst/>
                <a:latin typeface="Times New Roman" panose="02020603050405020304" pitchFamily="18" charset="0"/>
                <a:ea typeface="Calibri" panose="020F0502020204030204" pitchFamily="34" charset="0"/>
              </a:rPr>
              <a:t>Når matvarer har gått «ut på dato» betyr det nødvendigvis ikke at man ikke kan spise det, men man bør bruke sansene for å sjekke at man ikke kaster mat som er spiselig.</a:t>
            </a:r>
            <a:endParaRPr lang="nb-NO" dirty="0"/>
          </a:p>
          <a:p>
            <a:pPr marL="0" indent="0">
              <a:buFont typeface="Arial" panose="020B0604020202020204" pitchFamily="34" charset="0"/>
              <a:buNone/>
            </a:pPr>
            <a:endParaRPr lang="nb-NO" dirty="0"/>
          </a:p>
          <a:p>
            <a:pPr marL="0" indent="0">
              <a:buFont typeface="Arial" panose="020B0604020202020204" pitchFamily="34" charset="0"/>
              <a:buNone/>
            </a:pPr>
            <a:r>
              <a:rPr lang="nb-NO" b="1" dirty="0"/>
              <a:t>Siste forbruksdag (helse)</a:t>
            </a:r>
          </a:p>
          <a:p>
            <a:pPr marL="171450" indent="-171450">
              <a:buFont typeface="Arial" panose="020B0604020202020204" pitchFamily="34" charset="0"/>
              <a:buChar char="•"/>
            </a:pPr>
            <a:r>
              <a:rPr lang="nb-NO" dirty="0"/>
              <a:t>Noen matvarer kalles «lett bedervelige» som betyr at de fort blir dårlige/uspiselige</a:t>
            </a:r>
          </a:p>
          <a:p>
            <a:pPr marL="171450" indent="-171450">
              <a:buFont typeface="Arial" panose="020B0604020202020204" pitchFamily="34" charset="0"/>
              <a:buChar char="•"/>
            </a:pPr>
            <a:r>
              <a:rPr lang="nb-NO" dirty="0"/>
              <a:t>Eksempler på lett bedervelige matvarer er kjøtt og kjøttprodukter, fisk og fiskeprodukter og myke oster</a:t>
            </a:r>
          </a:p>
          <a:p>
            <a:pPr marL="171450" indent="-171450">
              <a:buFont typeface="Arial" panose="020B0604020202020204" pitchFamily="34" charset="0"/>
              <a:buChar char="•"/>
            </a:pPr>
            <a:r>
              <a:rPr lang="nb-NO" dirty="0"/>
              <a:t>Lett bedervelige matvarer kan være direkte helsefarlige etter at holdbarhetsdatoen er passert</a:t>
            </a:r>
          </a:p>
          <a:p>
            <a:pPr marL="171450" indent="-171450">
              <a:buFont typeface="Arial" panose="020B0604020202020204" pitchFamily="34" charset="0"/>
              <a:buChar char="•"/>
            </a:pPr>
            <a:r>
              <a:rPr lang="nb-NO" dirty="0"/>
              <a:t>Lett bedervelige merkes med «siste forbruksdag» eller «holdbar til»</a:t>
            </a:r>
          </a:p>
          <a:p>
            <a:pPr marL="171450" indent="-171450">
              <a:buFont typeface="Arial" panose="020B0604020202020204" pitchFamily="34" charset="0"/>
              <a:buChar char="•"/>
            </a:pPr>
            <a:r>
              <a:rPr lang="nb-NO" dirty="0"/>
              <a:t>Lett bedervelige matvarer skal alltid merkes med oppbevaringsmåte</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6</a:t>
            </a:fld>
            <a:endParaRPr lang="nb-NO"/>
          </a:p>
        </p:txBody>
      </p:sp>
    </p:spTree>
    <p:extLst>
      <p:ext uri="{BB962C8B-B14F-4D97-AF65-F5344CB8AC3E}">
        <p14:creationId xmlns:p14="http://schemas.microsoft.com/office/powerpoint/2010/main" val="624021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50000"/>
              </a:lnSpc>
              <a:spcAft>
                <a:spcPts val="600"/>
              </a:spcAft>
              <a:buFont typeface="Arial" panose="020B0604020202020204" pitchFamily="34" charset="0"/>
              <a:buNone/>
            </a:pPr>
            <a:r>
              <a:rPr lang="nb-NO" sz="1200" b="0" dirty="0">
                <a:effectLst/>
                <a:latin typeface="Times New Roman" panose="02020603050405020304" pitchFamily="18" charset="0"/>
                <a:ea typeface="Calibri" panose="020F0502020204030204" pitchFamily="34" charset="0"/>
                <a:cs typeface="Times New Roman" panose="02020603050405020304" pitchFamily="18" charset="0"/>
              </a:rPr>
              <a:t>Det aller viktigste poenget når det kommer til datomerking er at du må bruke sansene dine!</a:t>
            </a:r>
          </a:p>
          <a:p>
            <a:pPr marL="228600" lvl="0" indent="-228600">
              <a:lnSpc>
                <a:spcPct val="150000"/>
              </a:lnSpc>
              <a:spcAft>
                <a:spcPts val="600"/>
              </a:spcAft>
              <a:buFont typeface="+mj-lt"/>
              <a:buAutoNum type="arabicPeriod"/>
            </a:pPr>
            <a:r>
              <a:rPr lang="nb-NO" sz="1200" b="0" dirty="0">
                <a:effectLst/>
                <a:latin typeface="Times New Roman" panose="02020603050405020304" pitchFamily="18" charset="0"/>
                <a:ea typeface="Calibri" panose="020F0502020204030204" pitchFamily="34" charset="0"/>
                <a:cs typeface="Times New Roman" panose="02020603050405020304" pitchFamily="18" charset="0"/>
              </a:rPr>
              <a:t>Se om matvarer har endret farge, konsistens eller fått muggdannelse.</a:t>
            </a:r>
          </a:p>
          <a:p>
            <a:pPr marL="228600" lvl="0" indent="-228600">
              <a:lnSpc>
                <a:spcPct val="150000"/>
              </a:lnSpc>
              <a:spcAft>
                <a:spcPts val="600"/>
              </a:spcAft>
              <a:buFont typeface="+mj-lt"/>
              <a:buAutoNum type="arabicPeriod"/>
            </a:pPr>
            <a:r>
              <a:rPr lang="nb-NO" sz="1200" b="0" dirty="0">
                <a:effectLst/>
                <a:latin typeface="Times New Roman" panose="02020603050405020304" pitchFamily="18" charset="0"/>
                <a:ea typeface="Calibri" panose="020F0502020204030204" pitchFamily="34" charset="0"/>
                <a:cs typeface="Times New Roman" panose="02020603050405020304" pitchFamily="18" charset="0"/>
              </a:rPr>
              <a:t>Lukt om du kjenner kraftig vond eller sur lukt fra matvaren. På noen matvarer som for eksempel kjøttdeig er det tilsatt en pakkegass som skal øke holdbarheten til produktet. Denne gassen lukter ofte kraftig, så da bør man sette den åpnede pakken på benken i noen minutter og kjenne om lukter forsvinner, hvis den gjør det kan maten spises!</a:t>
            </a:r>
          </a:p>
          <a:p>
            <a:pPr marL="228600" lvl="0" indent="-228600">
              <a:lnSpc>
                <a:spcPct val="150000"/>
              </a:lnSpc>
              <a:spcAft>
                <a:spcPts val="600"/>
              </a:spcAft>
              <a:buFont typeface="+mj-lt"/>
              <a:buAutoNum type="arabicPeriod"/>
            </a:pPr>
            <a:r>
              <a:rPr lang="nb-NO" sz="1200" b="0" dirty="0">
                <a:effectLst/>
                <a:latin typeface="Times New Roman" panose="02020603050405020304" pitchFamily="18" charset="0"/>
                <a:ea typeface="Calibri" panose="020F0502020204030204" pitchFamily="34" charset="0"/>
                <a:cs typeface="Times New Roman" panose="02020603050405020304" pitchFamily="18" charset="0"/>
              </a:rPr>
              <a:t>Smak om maten smaker godt</a:t>
            </a:r>
          </a:p>
          <a:p>
            <a:pPr marL="228600" lvl="0" indent="-228600">
              <a:lnSpc>
                <a:spcPct val="150000"/>
              </a:lnSpc>
              <a:spcAft>
                <a:spcPts val="600"/>
              </a:spcAft>
              <a:buFont typeface="+mj-lt"/>
              <a:buAutoNum type="arabicPeriod"/>
            </a:pPr>
            <a:endParaRPr lang="nb-NO"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50000"/>
              </a:lnSpc>
              <a:spcAft>
                <a:spcPts val="600"/>
              </a:spcAft>
              <a:buFont typeface="Symbol" panose="05050102010706020507" pitchFamily="18" charset="2"/>
              <a:buNone/>
            </a:pPr>
            <a:r>
              <a:rPr lang="nb-NO" sz="1200" b="0" dirty="0">
                <a:effectLst/>
                <a:latin typeface="Times New Roman" panose="02020603050405020304" pitchFamily="18" charset="0"/>
                <a:ea typeface="Calibri" panose="020F0502020204030204" pitchFamily="34" charset="0"/>
                <a:cs typeface="Times New Roman" panose="02020603050405020304" pitchFamily="18" charset="0"/>
              </a:rPr>
              <a:t>Det kastes alt for mye spiselig mat og derfor et det viktig å stole på sansene og ikke være redd for datomerkinger (Amundsen, 2016). </a:t>
            </a:r>
            <a:endParaRPr lang="nb-NO" b="0" dirty="0"/>
          </a:p>
          <a:p>
            <a:endParaRPr lang="nb-NO" b="0" dirty="0"/>
          </a:p>
          <a:p>
            <a:r>
              <a:rPr lang="nb-NO" b="0" dirty="0"/>
              <a:t>Hvordan bruke sansene til å vurdere om maten er spiselig?</a:t>
            </a:r>
          </a:p>
          <a:p>
            <a:endParaRPr lang="nb-NO" b="0" dirty="0"/>
          </a:p>
          <a:p>
            <a:pPr marL="0" indent="0">
              <a:buFont typeface="Arial" panose="020B0604020202020204" pitchFamily="34" charset="0"/>
              <a:buNone/>
            </a:pPr>
            <a:r>
              <a:rPr lang="nb-NO" b="0" dirty="0"/>
              <a:t>Se:</a:t>
            </a:r>
          </a:p>
          <a:p>
            <a:pPr marL="171450" indent="-171450">
              <a:buFont typeface="Arial" panose="020B0604020202020204" pitchFamily="34" charset="0"/>
              <a:buChar char="•"/>
            </a:pPr>
            <a:r>
              <a:rPr lang="nb-NO" b="0" dirty="0"/>
              <a:t>Dårlig kjøtt blir gråbrunt og konsistensen blir slimete</a:t>
            </a:r>
          </a:p>
          <a:p>
            <a:pPr marL="171450" indent="-171450">
              <a:buFont typeface="Arial" panose="020B0604020202020204" pitchFamily="34" charset="0"/>
              <a:buChar char="•"/>
            </a:pPr>
            <a:r>
              <a:rPr lang="nb-NO" b="0" dirty="0"/>
              <a:t>Fisk og kjøtt skal ha en jevn farge og ikke være flekkete</a:t>
            </a:r>
          </a:p>
          <a:p>
            <a:pPr marL="171450" indent="-171450">
              <a:buFont typeface="Arial" panose="020B0604020202020204" pitchFamily="34" charset="0"/>
              <a:buChar char="•"/>
            </a:pPr>
            <a:r>
              <a:rPr lang="nb-NO" b="0" dirty="0"/>
              <a:t>Melk skal ikke være klumpete</a:t>
            </a:r>
          </a:p>
          <a:p>
            <a:pPr marL="171450" indent="-171450">
              <a:buFont typeface="Arial" panose="020B0604020202020204" pitchFamily="34" charset="0"/>
              <a:buChar char="•"/>
            </a:pPr>
            <a:r>
              <a:rPr lang="nb-NO" b="0" dirty="0"/>
              <a:t>Yoghurt kan noen ganger skille seg, men det betyr ikke at den er dårlig. Rør i yoghurten før du smaker og lukter</a:t>
            </a:r>
          </a:p>
          <a:p>
            <a:pPr marL="171450" indent="-171450">
              <a:buFont typeface="Arial" panose="020B0604020202020204" pitchFamily="34" charset="0"/>
              <a:buChar char="•"/>
            </a:pPr>
            <a:r>
              <a:rPr lang="nb-NO" b="0" dirty="0"/>
              <a:t>Dårlig frukt og grønnsaker endrer ofte farge og får en vassen konsistens</a:t>
            </a:r>
          </a:p>
          <a:p>
            <a:pPr marL="171450" indent="-171450">
              <a:buFont typeface="Arial" panose="020B0604020202020204" pitchFamily="34" charset="0"/>
              <a:buChar char="•"/>
            </a:pPr>
            <a:r>
              <a:rPr lang="nb-NO" b="0" dirty="0"/>
              <a:t>For andre matvarer kan du se etter muggdannelse</a:t>
            </a:r>
          </a:p>
          <a:p>
            <a:pPr marL="0" indent="0">
              <a:buFont typeface="Arial" panose="020B0604020202020204" pitchFamily="34" charset="0"/>
              <a:buNone/>
            </a:pPr>
            <a:endParaRPr lang="nb-NO" b="0" dirty="0"/>
          </a:p>
          <a:p>
            <a:pPr marL="0" indent="0">
              <a:buFont typeface="Arial" panose="020B0604020202020204" pitchFamily="34" charset="0"/>
              <a:buNone/>
            </a:pPr>
            <a:r>
              <a:rPr lang="nb-NO" b="0" dirty="0"/>
              <a:t>Lukt:</a:t>
            </a:r>
          </a:p>
          <a:p>
            <a:pPr marL="171450" indent="-171450">
              <a:buFont typeface="Arial" panose="020B0604020202020204" pitchFamily="34" charset="0"/>
              <a:buChar char="•"/>
            </a:pPr>
            <a:r>
              <a:rPr lang="nb-NO" b="0" dirty="0"/>
              <a:t>Fisk og kjøtt lukter sterkt med en gang man åpner emballasjen, dette er gasser som er tilsatt for å øke holdbarheten</a:t>
            </a:r>
          </a:p>
          <a:p>
            <a:pPr marL="171450" indent="-171450">
              <a:buFont typeface="Arial" panose="020B0604020202020204" pitchFamily="34" charset="0"/>
              <a:buChar char="•"/>
            </a:pPr>
            <a:r>
              <a:rPr lang="nb-NO" b="0" dirty="0"/>
              <a:t>Etter noen minutter med åpen emballasje kan du lukte på fisken eller kjøttet</a:t>
            </a:r>
          </a:p>
          <a:p>
            <a:pPr marL="171450" indent="-171450">
              <a:buFont typeface="Arial" panose="020B0604020202020204" pitchFamily="34" charset="0"/>
              <a:buChar char="•"/>
            </a:pPr>
            <a:r>
              <a:rPr lang="nb-NO" b="0" dirty="0"/>
              <a:t>Fisk skal lukte sjø eller ha en svak fiskelukt, dersom fisken er dårlig lukter den surt og har en kraftig vond lukt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Bedervet kjøtt lukter kraftig og er lett gjenkjennelig, kjøtt som lukter surt skal ikke spises!</a:t>
            </a:r>
          </a:p>
          <a:p>
            <a:pPr marL="171450" indent="-171450">
              <a:buFont typeface="Arial" panose="020B0604020202020204" pitchFamily="34" charset="0"/>
              <a:buChar char="•"/>
            </a:pPr>
            <a:r>
              <a:rPr lang="nb-NO" b="0" dirty="0"/>
              <a:t>Melk lukter surt om den er dårlig</a:t>
            </a:r>
          </a:p>
          <a:p>
            <a:pPr marL="0" indent="0">
              <a:buFont typeface="Arial" panose="020B0604020202020204" pitchFamily="34" charset="0"/>
              <a:buNone/>
            </a:pPr>
            <a:endParaRPr lang="nb-NO" b="0" dirty="0"/>
          </a:p>
          <a:p>
            <a:pPr marL="0" indent="0">
              <a:buFont typeface="Arial" panose="020B0604020202020204" pitchFamily="34" charset="0"/>
              <a:buNone/>
            </a:pPr>
            <a:r>
              <a:rPr lang="nb-NO" b="0" dirty="0"/>
              <a:t>Kjenn:</a:t>
            </a:r>
          </a:p>
          <a:p>
            <a:pPr marL="171450" indent="-171450">
              <a:buFont typeface="Arial" panose="020B0604020202020204" pitchFamily="34" charset="0"/>
              <a:buChar char="•"/>
            </a:pPr>
            <a:r>
              <a:rPr lang="nb-NO" b="0" dirty="0"/>
              <a:t>Fisk og kjøtt skal ha en blank overflate, men skal ikke være slimete</a:t>
            </a:r>
          </a:p>
          <a:p>
            <a:pPr marL="171450" indent="-171450">
              <a:buFont typeface="Arial" panose="020B0604020202020204" pitchFamily="34" charset="0"/>
              <a:buChar char="•"/>
            </a:pPr>
            <a:r>
              <a:rPr lang="nb-NO" b="0" dirty="0"/>
              <a:t>Fiskekjøttet skal være fast i formen</a:t>
            </a:r>
          </a:p>
          <a:p>
            <a:pPr marL="171450" indent="-171450">
              <a:buFont typeface="Arial" panose="020B0604020202020204" pitchFamily="34" charset="0"/>
              <a:buChar char="•"/>
            </a:pPr>
            <a:r>
              <a:rPr lang="nb-NO" b="0" dirty="0"/>
              <a:t>Husk å vask hendene før og etter du har tatt på maten</a:t>
            </a:r>
          </a:p>
          <a:p>
            <a:pPr marL="0" indent="0">
              <a:buFont typeface="Arial" panose="020B0604020202020204" pitchFamily="34" charset="0"/>
              <a:buNone/>
            </a:pPr>
            <a:endParaRPr lang="nb-NO" b="0" dirty="0"/>
          </a:p>
          <a:p>
            <a:pPr marL="0" indent="0">
              <a:buFont typeface="Arial" panose="020B0604020202020204" pitchFamily="34" charset="0"/>
              <a:buNone/>
            </a:pPr>
            <a:r>
              <a:rPr lang="nb-NO" b="0" dirty="0"/>
              <a:t>Smak:</a:t>
            </a:r>
          </a:p>
          <a:p>
            <a:pPr marL="171450" indent="-171450">
              <a:buFont typeface="Arial" panose="020B0604020202020204" pitchFamily="34" charset="0"/>
              <a:buChar char="•"/>
            </a:pPr>
            <a:r>
              <a:rPr lang="nb-NO" b="0" dirty="0"/>
              <a:t>Ikke smak på rå fisk eller kjøtt</a:t>
            </a:r>
          </a:p>
          <a:p>
            <a:pPr marL="171450" indent="-171450">
              <a:buFont typeface="Arial" panose="020B0604020202020204" pitchFamily="34" charset="0"/>
              <a:buChar char="•"/>
            </a:pPr>
            <a:r>
              <a:rPr lang="nb-NO" b="0" dirty="0"/>
              <a:t>Melkeprodukter smaker surt om det er blitt dårlig</a:t>
            </a:r>
          </a:p>
          <a:p>
            <a:pPr marL="171450" indent="-171450">
              <a:buFont typeface="Arial" panose="020B0604020202020204" pitchFamily="34" charset="0"/>
              <a:buChar char="•"/>
            </a:pPr>
            <a:r>
              <a:rPr lang="nb-NO" b="0" dirty="0"/>
              <a:t>Mat som er uspiselig har som regel en bismak og er lett gjenkjennelig</a:t>
            </a:r>
          </a:p>
        </p:txBody>
      </p:sp>
      <p:sp>
        <p:nvSpPr>
          <p:cNvPr id="4" name="Plassholder for lysbildenummer 3"/>
          <p:cNvSpPr>
            <a:spLocks noGrp="1"/>
          </p:cNvSpPr>
          <p:nvPr>
            <p:ph type="sldNum" sz="quarter" idx="10"/>
          </p:nvPr>
        </p:nvSpPr>
        <p:spPr/>
        <p:txBody>
          <a:bodyPr/>
          <a:lstStyle/>
          <a:p>
            <a:fld id="{0EE134B9-A146-4453-A311-3A8430A19C8A}" type="slidenum">
              <a:rPr lang="nb-NO" smtClean="0"/>
              <a:t>7</a:t>
            </a:fld>
            <a:endParaRPr lang="nb-NO"/>
          </a:p>
        </p:txBody>
      </p:sp>
    </p:spTree>
    <p:extLst>
      <p:ext uri="{BB962C8B-B14F-4D97-AF65-F5344CB8AC3E}">
        <p14:creationId xmlns:p14="http://schemas.microsoft.com/office/powerpoint/2010/main" val="2619552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Datomerkingen som står på pakningene gjelder bare for den tiden produktet er uåpnet.</a:t>
            </a:r>
          </a:p>
          <a:p>
            <a:pPr marL="171450" indent="-171450">
              <a:buFont typeface="Arial" panose="020B0604020202020204" pitchFamily="34" charset="0"/>
              <a:buChar char="•"/>
            </a:pPr>
            <a:r>
              <a:rPr lang="nb-NO" dirty="0"/>
              <a:t>Når pakningen åpnes vil produktet bli utsatt for oksygen og bakterier, og da reduseres holdbarheten.</a:t>
            </a:r>
          </a:p>
          <a:p>
            <a:pPr marL="171450" indent="-171450">
              <a:buFont typeface="Arial" panose="020B0604020202020204" pitchFamily="34" charset="0"/>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I denne tabellen ser vi forskjell på holdbarheten før og etter åpning samt hvordan matvaren skal oppbevares før og etter åpning.</a:t>
            </a:r>
          </a:p>
          <a:p>
            <a:pPr marL="171450" indent="-171450">
              <a:buFont typeface="Arial" panose="020B0604020202020204" pitchFamily="34" charset="0"/>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Vi kan for eksempel se på pesto hvor det står oppført på matvaren at den kan oppbevares i romtemperatur før åpning, men etter åpning bør den oppbevares i kjøleskap.</a:t>
            </a:r>
          </a:p>
          <a:p>
            <a:pPr marL="171450" indent="-171450">
              <a:buFont typeface="Arial" panose="020B0604020202020204" pitchFamily="34" charset="0"/>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I tillegg ser vi at den er holdbar i et helt år før åpning, men kun holdbar i fem dager etter at den er åpnet.</a:t>
            </a:r>
          </a:p>
          <a:p>
            <a:pPr marL="171450" indent="-171450">
              <a:buFont typeface="Arial" panose="020B0604020202020204" pitchFamily="34" charset="0"/>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Det betyr ikke nødvendigvis at matvaren er uspiselig etter disse dagene, men man bør bruke sansene for å sjekke om den fortsatt er spiselig.</a:t>
            </a:r>
          </a:p>
          <a:p>
            <a:pPr marL="171450" indent="-171450">
              <a:buFont typeface="Arial" panose="020B0604020202020204" pitchFamily="34" charset="0"/>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Noe som kanskje er nytt for noen er at på pakken til </a:t>
            </a:r>
            <a:r>
              <a:rPr lang="nb-NO" sz="1200" u="none" dirty="0">
                <a:effectLst/>
                <a:latin typeface="Times New Roman" panose="02020603050405020304" pitchFamily="18" charset="0"/>
                <a:ea typeface="Calibri" panose="020F0502020204030204" pitchFamily="34" charset="0"/>
                <a:cs typeface="Times New Roman" panose="02020603050405020304" pitchFamily="18" charset="0"/>
              </a:rPr>
              <a:t>fullkorntortillas står det at de bør </a:t>
            </a: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oppbevares i kjøleskap i opptil tre dager etter åpning.</a:t>
            </a:r>
          </a:p>
          <a:p>
            <a:pPr marL="171450" indent="-171450">
              <a:buFont typeface="Arial" panose="020B0604020202020204" pitchFamily="34" charset="0"/>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De fleste har nok erfart at tacolefser er spiselige mye lenger enn tre dager etter åpning, selv om de ikke har blitt oppbevart i kjøleskap!</a:t>
            </a:r>
          </a:p>
          <a:p>
            <a:pPr marL="0" lvl="0" indent="0">
              <a:lnSpc>
                <a:spcPct val="150000"/>
              </a:lnSpc>
              <a:spcAft>
                <a:spcPts val="600"/>
              </a:spcAft>
              <a:buFont typeface="Symbol" panose="05050102010706020507" pitchFamily="18" charset="2"/>
              <a:buNone/>
            </a:pP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600"/>
              </a:spcAft>
            </a:pPr>
            <a:r>
              <a:rPr lang="nb-NO" sz="1200" b="1" dirty="0">
                <a:effectLst/>
                <a:latin typeface="Times New Roman" panose="02020603050405020304" pitchFamily="18" charset="0"/>
                <a:ea typeface="Calibri" panose="020F0502020204030204" pitchFamily="34" charset="0"/>
                <a:cs typeface="Times New Roman" panose="02020603050405020304" pitchFamily="18" charset="0"/>
              </a:rPr>
              <a:t>Tips til aktivisering: </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Rekk opp hånda de som legger </a:t>
            </a:r>
            <a:r>
              <a:rPr lang="nb-NO" sz="1200" dirty="0" err="1">
                <a:effectLst/>
                <a:latin typeface="Times New Roman" panose="02020603050405020304" pitchFamily="18" charset="0"/>
                <a:ea typeface="Calibri" panose="020F0502020204030204" pitchFamily="34" charset="0"/>
                <a:cs typeface="Times New Roman" panose="02020603050405020304" pitchFamily="18" charset="0"/>
              </a:rPr>
              <a:t>fullkornstortillas</a:t>
            </a: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 i kjøleskapet etter de har åpnet pakken?</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8</a:t>
            </a:fld>
            <a:endParaRPr lang="nb-NO"/>
          </a:p>
        </p:txBody>
      </p:sp>
    </p:spTree>
    <p:extLst>
      <p:ext uri="{BB962C8B-B14F-4D97-AF65-F5344CB8AC3E}">
        <p14:creationId xmlns:p14="http://schemas.microsoft.com/office/powerpoint/2010/main" val="311796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Meieriprodukter holder ofte flere uker etter datomerkingen og det kan fint brukes i  pannekaker, vafler eller bakst.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Egg har en holdbarhet på minst to til tre måneder etter datomerkingen. Hvis man lagrer eggene i kjøleskap med den spisseste delen ned så vil de også holde seg lengre (dette gjør de vanligvis i kartongene de kommer i). Hvis du er usikker på om eggene har blitt dårlige kan de legges i et glass med vann, og hvis det flyter opp kan det være et tegn på at de har blitt dårlig. Men for å være helt sikker bør man åpne egget og lukte om det har blitt dårlig. Hvis et egg har blitt dårlig så lukter man det fort! (Amundsen, 2016). </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9</a:t>
            </a:fld>
            <a:endParaRPr lang="nb-NO"/>
          </a:p>
        </p:txBody>
      </p:sp>
    </p:spTree>
    <p:extLst>
      <p:ext uri="{BB962C8B-B14F-4D97-AF65-F5344CB8AC3E}">
        <p14:creationId xmlns:p14="http://schemas.microsoft.com/office/powerpoint/2010/main" val="422766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nb-NO"/>
              <a:t>Klikk for å redigere tittelstil</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C4C07FC-BCCB-4D52-8FC5-9BFC1F316DFA}" type="datetimeFigureOut">
              <a:rPr lang="nb-NO" smtClean="0"/>
              <a:t>02.08.2018</a:t>
            </a:fld>
            <a:endParaRPr lang="nb-NO"/>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nb-NO"/>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B94634F3-71EB-4CD6-B903-4B9F8E7FD117}" type="slidenum">
              <a:rPr lang="nb-NO" smtClean="0"/>
              <a:t>‹#›</a:t>
            </a:fld>
            <a:endParaRPr lang="nb-NO"/>
          </a:p>
        </p:txBody>
      </p:sp>
    </p:spTree>
    <p:extLst>
      <p:ext uri="{BB962C8B-B14F-4D97-AF65-F5344CB8AC3E}">
        <p14:creationId xmlns:p14="http://schemas.microsoft.com/office/powerpoint/2010/main" val="3259205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C4C07FC-BCCB-4D52-8FC5-9BFC1F316DFA}" type="datetimeFigureOut">
              <a:rPr lang="nb-NO" smtClean="0"/>
              <a:t>02.08.2018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1336907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C4C07FC-BCCB-4D52-8FC5-9BFC1F316DFA}" type="datetimeFigureOut">
              <a:rPr lang="nb-NO" smtClean="0"/>
              <a:t>02.08.2018</a:t>
            </a:fld>
            <a:endParaRPr lang="nb-NO"/>
          </a:p>
        </p:txBody>
      </p:sp>
      <p:sp>
        <p:nvSpPr>
          <p:cNvPr id="5" name="Footer Placeholder 4"/>
          <p:cNvSpPr>
            <a:spLocks noGrp="1"/>
          </p:cNvSpPr>
          <p:nvPr>
            <p:ph type="ftr" sz="quarter" idx="11"/>
          </p:nvPr>
        </p:nvSpPr>
        <p:spPr>
          <a:xfrm>
            <a:off x="774923" y="5951811"/>
            <a:ext cx="7896279" cy="365125"/>
          </a:xfrm>
        </p:spPr>
        <p:txBody>
          <a:bodyPr/>
          <a:lstStyle/>
          <a:p>
            <a:endParaRPr lang="nb-NO"/>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B94634F3-71EB-4CD6-B903-4B9F8E7FD117}" type="slidenum">
              <a:rPr lang="nb-NO" smtClean="0"/>
              <a:t>‹#›</a:t>
            </a:fld>
            <a:endParaRPr lang="nb-NO"/>
          </a:p>
        </p:txBody>
      </p:sp>
    </p:spTree>
    <p:extLst>
      <p:ext uri="{BB962C8B-B14F-4D97-AF65-F5344CB8AC3E}">
        <p14:creationId xmlns:p14="http://schemas.microsoft.com/office/powerpoint/2010/main" val="359289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nb-NO"/>
              <a:t>Klikk for å redigere tittelstil</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C4C07FC-BCCB-4D52-8FC5-9BFC1F316DFA}" type="datetimeFigureOut">
              <a:rPr lang="nb-NO" smtClean="0"/>
              <a:t>02.08.2018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a:xfrm>
            <a:off x="10558300" y="5956137"/>
            <a:ext cx="1052508" cy="365125"/>
          </a:xfrm>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670156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nb-NO"/>
              <a:t>Klikk for å redigere tittelstil</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C4C07FC-BCCB-4D52-8FC5-9BFC1F316DFA}" type="datetimeFigureOut">
              <a:rPr lang="nb-NO" smtClean="0"/>
              <a:t>02.08.2018</a:t>
            </a:fld>
            <a:endParaRPr lang="nb-NO"/>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nb-NO"/>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94634F3-71EB-4CD6-B903-4B9F8E7FD117}" type="slidenum">
              <a:rPr lang="nb-NO" smtClean="0"/>
              <a:t>‹#›</a:t>
            </a:fld>
            <a:endParaRPr lang="nb-NO"/>
          </a:p>
        </p:txBody>
      </p:sp>
    </p:spTree>
    <p:extLst>
      <p:ext uri="{BB962C8B-B14F-4D97-AF65-F5344CB8AC3E}">
        <p14:creationId xmlns:p14="http://schemas.microsoft.com/office/powerpoint/2010/main" val="34635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nb-NO"/>
              <a:t>Klikk for å redigere tittelstil</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C4C07FC-BCCB-4D52-8FC5-9BFC1F316DFA}" type="datetimeFigureOut">
              <a:rPr lang="nb-NO" smtClean="0"/>
              <a:t>02.08.2018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2094348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nb-NO"/>
              <a:t>Klikk for å redigere tittelstil</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9C4C07FC-BCCB-4D52-8FC5-9BFC1F316DFA}" type="datetimeFigureOut">
              <a:rPr lang="nb-NO" smtClean="0"/>
              <a:t>02.08.2018</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118557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C4C07FC-BCCB-4D52-8FC5-9BFC1F316DFA}" type="datetimeFigureOut">
              <a:rPr lang="nb-NO" smtClean="0"/>
              <a:t>02.08.2018</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3619341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C07FC-BCCB-4D52-8FC5-9BFC1F316DFA}" type="datetimeFigureOut">
              <a:rPr lang="nb-NO" smtClean="0"/>
              <a:t>02.08.2018</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58975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nb-NO"/>
              <a:t>Klikk for å redigere tittelstil</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C4C07FC-BCCB-4D52-8FC5-9BFC1F316DFA}" type="datetimeFigureOut">
              <a:rPr lang="nb-NO" smtClean="0"/>
              <a:t>02.08.2018</a:t>
            </a:fld>
            <a:endParaRPr lang="nb-NO"/>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nb-NO"/>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B94634F3-71EB-4CD6-B903-4B9F8E7FD117}" type="slidenum">
              <a:rPr lang="nb-NO" smtClean="0"/>
              <a:t>‹#›</a:t>
            </a:fld>
            <a:endParaRPr lang="nb-NO"/>
          </a:p>
        </p:txBody>
      </p:sp>
    </p:spTree>
    <p:extLst>
      <p:ext uri="{BB962C8B-B14F-4D97-AF65-F5344CB8AC3E}">
        <p14:creationId xmlns:p14="http://schemas.microsoft.com/office/powerpoint/2010/main" val="2706778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nb-NO"/>
              <a:t>Klikk for å redigere tittelstil</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ikonet for å legge til et bilde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9C4C07FC-BCCB-4D52-8FC5-9BFC1F316DFA}" type="datetimeFigureOut">
              <a:rPr lang="nb-NO" smtClean="0"/>
              <a:t>02.08.2018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377466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nb-NO"/>
              <a:t>Klikk for å redigere tittelstil</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C4C07FC-BCCB-4D52-8FC5-9BFC1F316DFA}" type="datetimeFigureOut">
              <a:rPr lang="nb-NO" smtClean="0"/>
              <a:t>02.08.2018</a:t>
            </a:fld>
            <a:endParaRPr lang="nb-NO"/>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nb-NO"/>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B94634F3-71EB-4CD6-B903-4B9F8E7FD117}" type="slidenum">
              <a:rPr lang="nb-NO" smtClean="0"/>
              <a:t>‹#›</a:t>
            </a:fld>
            <a:endParaRPr lang="nb-NO"/>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2629724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4138DE-A965-495E-86CC-F705178A1907}"/>
              </a:ext>
            </a:extLst>
          </p:cNvPr>
          <p:cNvSpPr>
            <a:spLocks noGrp="1"/>
          </p:cNvSpPr>
          <p:nvPr>
            <p:ph type="title"/>
          </p:nvPr>
        </p:nvSpPr>
        <p:spPr/>
        <p:txBody>
          <a:bodyPr>
            <a:normAutofit/>
          </a:bodyPr>
          <a:lstStyle/>
          <a:p>
            <a:r>
              <a:rPr lang="nb-NO" sz="5400" dirty="0">
                <a:latin typeface="Britannic Bold" panose="020B0903060703020204" pitchFamily="34" charset="0"/>
              </a:rPr>
              <a:t>Kursets innhold</a:t>
            </a:r>
          </a:p>
        </p:txBody>
      </p:sp>
      <p:graphicFrame>
        <p:nvGraphicFramePr>
          <p:cNvPr id="4" name="Plassholder for innhold 3">
            <a:extLst>
              <a:ext uri="{FF2B5EF4-FFF2-40B4-BE49-F238E27FC236}">
                <a16:creationId xmlns:a16="http://schemas.microsoft.com/office/drawing/2014/main" id="{3478EC44-3630-4E95-8BC1-811B30B38CC0}"/>
              </a:ext>
            </a:extLst>
          </p:cNvPr>
          <p:cNvGraphicFramePr>
            <a:graphicFrameLocks noGrp="1"/>
          </p:cNvGraphicFramePr>
          <p:nvPr>
            <p:ph idx="1"/>
            <p:extLst>
              <p:ext uri="{D42A27DB-BD31-4B8C-83A1-F6EECF244321}">
                <p14:modId xmlns:p14="http://schemas.microsoft.com/office/powerpoint/2010/main" val="3623413879"/>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663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E15358C6-26B2-4407-8DE1-573FE7138DC7}"/>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0967" t="13343" r="9488" b="13010"/>
          <a:stretch/>
        </p:blipFill>
        <p:spPr>
          <a:xfrm>
            <a:off x="8826770" y="2062551"/>
            <a:ext cx="3068049" cy="2161942"/>
          </a:xfrm>
          <a:prstGeom prst="rect">
            <a:avLst/>
          </a:prstGeom>
        </p:spPr>
      </p:pic>
      <p:sp>
        <p:nvSpPr>
          <p:cNvPr id="2" name="Tittel 1">
            <a:extLst>
              <a:ext uri="{FF2B5EF4-FFF2-40B4-BE49-F238E27FC236}">
                <a16:creationId xmlns:a16="http://schemas.microsoft.com/office/drawing/2014/main" id="{6BC30575-EDE5-44C3-B3E8-AE508A9533D4}"/>
              </a:ext>
            </a:extLst>
          </p:cNvPr>
          <p:cNvSpPr>
            <a:spLocks noGrp="1"/>
          </p:cNvSpPr>
          <p:nvPr>
            <p:ph type="title"/>
          </p:nvPr>
        </p:nvSpPr>
        <p:spPr/>
        <p:txBody>
          <a:bodyPr>
            <a:normAutofit/>
          </a:bodyPr>
          <a:lstStyle/>
          <a:p>
            <a:r>
              <a:rPr lang="nb-NO" sz="5400" dirty="0">
                <a:latin typeface="Britannic Bold" panose="020B0903060703020204" pitchFamily="34" charset="0"/>
              </a:rPr>
              <a:t>Bli en matredder!</a:t>
            </a:r>
          </a:p>
        </p:txBody>
      </p:sp>
      <p:sp>
        <p:nvSpPr>
          <p:cNvPr id="3" name="Plassholder for innhold 2">
            <a:extLst>
              <a:ext uri="{FF2B5EF4-FFF2-40B4-BE49-F238E27FC236}">
                <a16:creationId xmlns:a16="http://schemas.microsoft.com/office/drawing/2014/main" id="{C4E1ACBB-AADF-44E5-93AE-8D5785C5C91D}"/>
              </a:ext>
            </a:extLst>
          </p:cNvPr>
          <p:cNvSpPr>
            <a:spLocks noGrp="1"/>
          </p:cNvSpPr>
          <p:nvPr>
            <p:ph idx="1"/>
          </p:nvPr>
        </p:nvSpPr>
        <p:spPr>
          <a:xfrm>
            <a:off x="581192" y="2062551"/>
            <a:ext cx="10734508" cy="4795449"/>
          </a:xfrm>
        </p:spPr>
        <p:txBody>
          <a:bodyPr>
            <a:normAutofit/>
          </a:bodyPr>
          <a:lstStyle/>
          <a:p>
            <a:r>
              <a:rPr lang="nb-NO" sz="2400" dirty="0"/>
              <a:t>Bruk hele brokkolien, inkludert stilken</a:t>
            </a:r>
          </a:p>
          <a:p>
            <a:r>
              <a:rPr lang="nb-NO" sz="2400" dirty="0"/>
              <a:t>Slappe grønnsaker og salat blir sprø etter et kaldt vannbad</a:t>
            </a:r>
          </a:p>
          <a:p>
            <a:r>
              <a:rPr lang="nb-NO" sz="2400" dirty="0"/>
              <a:t>Mat med mugg bør kastes (brød, kjøtt, fisk, pålegg, frukt, bær)</a:t>
            </a:r>
          </a:p>
          <a:p>
            <a:r>
              <a:rPr lang="nb-NO" sz="2400" dirty="0"/>
              <a:t>Mugg på hard ost og grønnsaker kan skjæres bort (minst én cm rundt muggen)</a:t>
            </a:r>
          </a:p>
          <a:p>
            <a:r>
              <a:rPr lang="nb-NO" sz="2400" dirty="0"/>
              <a:t>Brød som ikke skal spises de nærmeste dagene bør fryses</a:t>
            </a:r>
          </a:p>
          <a:p>
            <a:pPr lvl="1"/>
            <a:r>
              <a:rPr lang="nb-NO" sz="2000" dirty="0"/>
              <a:t>Tørt brød kan brukes til toast, ristet brød eller krutonger</a:t>
            </a:r>
          </a:p>
          <a:p>
            <a:endParaRPr lang="nb-NO" dirty="0"/>
          </a:p>
        </p:txBody>
      </p:sp>
      <p:pic>
        <p:nvPicPr>
          <p:cNvPr id="6" name="Bilde 5">
            <a:extLst>
              <a:ext uri="{FF2B5EF4-FFF2-40B4-BE49-F238E27FC236}">
                <a16:creationId xmlns:a16="http://schemas.microsoft.com/office/drawing/2014/main" id="{1A72330D-9AD5-4D88-9352-10A90030A8B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50591" y="6467062"/>
            <a:ext cx="3044228" cy="390938"/>
          </a:xfrm>
          <a:prstGeom prst="rect">
            <a:avLst/>
          </a:prstGeom>
        </p:spPr>
      </p:pic>
    </p:spTree>
    <p:extLst>
      <p:ext uri="{BB962C8B-B14F-4D97-AF65-F5344CB8AC3E}">
        <p14:creationId xmlns:p14="http://schemas.microsoft.com/office/powerpoint/2010/main" val="86279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27E5CA-1B69-4CE4-A1F4-479CF739AF00}"/>
              </a:ext>
            </a:extLst>
          </p:cNvPr>
          <p:cNvSpPr>
            <a:spLocks noGrp="1"/>
          </p:cNvSpPr>
          <p:nvPr>
            <p:ph type="title"/>
          </p:nvPr>
        </p:nvSpPr>
        <p:spPr/>
        <p:txBody>
          <a:bodyPr>
            <a:normAutofit/>
          </a:bodyPr>
          <a:lstStyle/>
          <a:p>
            <a:r>
              <a:rPr lang="nb-NO" sz="5400" dirty="0">
                <a:latin typeface="Britannic Bold" panose="020B0903060703020204" pitchFamily="34" charset="0"/>
              </a:rPr>
              <a:t>Holdbarhet</a:t>
            </a:r>
          </a:p>
        </p:txBody>
      </p:sp>
      <p:sp>
        <p:nvSpPr>
          <p:cNvPr id="3" name="Plassholder for innhold 2">
            <a:extLst>
              <a:ext uri="{FF2B5EF4-FFF2-40B4-BE49-F238E27FC236}">
                <a16:creationId xmlns:a16="http://schemas.microsoft.com/office/drawing/2014/main" id="{6ED268E2-7460-4152-8031-02EBFEF67553}"/>
              </a:ext>
            </a:extLst>
          </p:cNvPr>
          <p:cNvSpPr>
            <a:spLocks noGrp="1"/>
          </p:cNvSpPr>
          <p:nvPr>
            <p:ph idx="1"/>
          </p:nvPr>
        </p:nvSpPr>
        <p:spPr>
          <a:xfrm>
            <a:off x="581192" y="2180496"/>
            <a:ext cx="11029615" cy="4425020"/>
          </a:xfrm>
        </p:spPr>
        <p:txBody>
          <a:bodyPr>
            <a:normAutofit/>
          </a:bodyPr>
          <a:lstStyle/>
          <a:p>
            <a:pPr marL="0" indent="0">
              <a:buNone/>
            </a:pPr>
            <a:r>
              <a:rPr lang="nb-NO" sz="2400" b="1" dirty="0"/>
              <a:t>Hvordan forlenge holdbarheten?</a:t>
            </a:r>
          </a:p>
          <a:p>
            <a:pPr marL="457200" indent="-457200">
              <a:buFont typeface="+mj-lt"/>
              <a:buAutoNum type="arabicPeriod"/>
            </a:pPr>
            <a:r>
              <a:rPr lang="nb-NO" sz="2400" dirty="0"/>
              <a:t>Riktig oppbevaring</a:t>
            </a:r>
          </a:p>
          <a:p>
            <a:pPr marL="781200" lvl="1" indent="-457200">
              <a:buFont typeface="+mj-lt"/>
              <a:buAutoNum type="alphaLcParenR"/>
            </a:pPr>
            <a:r>
              <a:rPr lang="nb-NO" sz="2000" dirty="0"/>
              <a:t>Lav temperatur i kjøleskap (2- 4 ˚C) og fryser (-18 ˚C)</a:t>
            </a:r>
          </a:p>
          <a:p>
            <a:pPr marL="457200" indent="-457200">
              <a:buFont typeface="+mj-lt"/>
              <a:buAutoNum type="arabicPeriod"/>
            </a:pPr>
            <a:r>
              <a:rPr lang="nb-NO" sz="2400" dirty="0"/>
              <a:t>Holde forseglingen intakt så lenge som mulig</a:t>
            </a:r>
          </a:p>
          <a:p>
            <a:pPr marL="781200" lvl="1" indent="-457200">
              <a:buFont typeface="+mj-lt"/>
              <a:buAutoNum type="alphaLcParenR"/>
            </a:pPr>
            <a:r>
              <a:rPr lang="nb-NO" sz="2000" dirty="0"/>
              <a:t>Bruk bokser eller plastposer til å oppbevare åpnede pakninger</a:t>
            </a:r>
          </a:p>
          <a:p>
            <a:pPr marL="457200" indent="-457200">
              <a:buFont typeface="+mj-lt"/>
              <a:buAutoNum type="arabicPeriod"/>
            </a:pPr>
            <a:r>
              <a:rPr lang="nb-NO" sz="2400" dirty="0"/>
              <a:t>Varmebehandling – koking, steking, ovnsbaking</a:t>
            </a:r>
          </a:p>
          <a:p>
            <a:pPr marL="781200" lvl="1" indent="-457200">
              <a:buFont typeface="+mj-lt"/>
              <a:buAutoNum type="alphaLcParenR"/>
            </a:pPr>
            <a:r>
              <a:rPr lang="nb-NO" sz="2000" dirty="0"/>
              <a:t>Hvis du steker kjøtt som går ut på dato samme dag, vil kjøttet være holdbart i noen ekstra dager dersom det oppbevares kjølig</a:t>
            </a:r>
          </a:p>
        </p:txBody>
      </p:sp>
      <p:pic>
        <p:nvPicPr>
          <p:cNvPr id="4" name="Bilde 3">
            <a:extLst>
              <a:ext uri="{FF2B5EF4-FFF2-40B4-BE49-F238E27FC236}">
                <a16:creationId xmlns:a16="http://schemas.microsoft.com/office/drawing/2014/main" id="{270D1DA0-3934-498F-9205-4C9C7B27B03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15892" y="6467062"/>
            <a:ext cx="3044228" cy="390938"/>
          </a:xfrm>
          <a:prstGeom prst="rect">
            <a:avLst/>
          </a:prstGeom>
        </p:spPr>
      </p:pic>
    </p:spTree>
    <p:extLst>
      <p:ext uri="{BB962C8B-B14F-4D97-AF65-F5344CB8AC3E}">
        <p14:creationId xmlns:p14="http://schemas.microsoft.com/office/powerpoint/2010/main" val="365494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03183B-F279-49DF-AA4D-0D4D33DBE3B4}"/>
              </a:ext>
            </a:extLst>
          </p:cNvPr>
          <p:cNvSpPr>
            <a:spLocks noGrp="1"/>
          </p:cNvSpPr>
          <p:nvPr>
            <p:ph type="title"/>
          </p:nvPr>
        </p:nvSpPr>
        <p:spPr/>
        <p:txBody>
          <a:bodyPr>
            <a:normAutofit/>
          </a:bodyPr>
          <a:lstStyle/>
          <a:p>
            <a:r>
              <a:rPr lang="nb-NO" sz="5400" dirty="0">
                <a:latin typeface="Britannic Bold" panose="020B0903060703020204" pitchFamily="34" charset="0"/>
              </a:rPr>
              <a:t>Holdbarhet</a:t>
            </a:r>
          </a:p>
        </p:txBody>
      </p:sp>
      <p:sp>
        <p:nvSpPr>
          <p:cNvPr id="3" name="Plassholder for innhold 2">
            <a:extLst>
              <a:ext uri="{FF2B5EF4-FFF2-40B4-BE49-F238E27FC236}">
                <a16:creationId xmlns:a16="http://schemas.microsoft.com/office/drawing/2014/main" id="{F9855173-9564-4F32-BFB4-BB7AD35762C4}"/>
              </a:ext>
            </a:extLst>
          </p:cNvPr>
          <p:cNvSpPr>
            <a:spLocks noGrp="1"/>
          </p:cNvSpPr>
          <p:nvPr>
            <p:ph idx="1"/>
          </p:nvPr>
        </p:nvSpPr>
        <p:spPr>
          <a:xfrm>
            <a:off x="581192" y="2535338"/>
            <a:ext cx="11029615" cy="3678303"/>
          </a:xfrm>
        </p:spPr>
        <p:txBody>
          <a:bodyPr/>
          <a:lstStyle/>
          <a:p>
            <a:pPr marL="0" indent="0">
              <a:buNone/>
            </a:pPr>
            <a:r>
              <a:rPr lang="nb-NO" sz="2400" b="1" dirty="0"/>
              <a:t>Oppsummering</a:t>
            </a:r>
          </a:p>
          <a:p>
            <a:r>
              <a:rPr lang="nb-NO" sz="2400" dirty="0"/>
              <a:t>Må all mat kastes etter at holdbarhetsdatoen er gått ut?</a:t>
            </a:r>
          </a:p>
          <a:p>
            <a:r>
              <a:rPr lang="nb-NO" sz="2400" dirty="0"/>
              <a:t>Mat som er merket med </a:t>
            </a:r>
            <a:r>
              <a:rPr lang="nb-NO" sz="2400" b="1" dirty="0"/>
              <a:t>«best før» </a:t>
            </a:r>
            <a:r>
              <a:rPr lang="nb-NO" sz="2400" dirty="0"/>
              <a:t>kan både selges og spises etter fastsatt dato uten risiko for helseskader</a:t>
            </a:r>
          </a:p>
          <a:p>
            <a:r>
              <a:rPr lang="nb-NO" sz="2400" dirty="0"/>
              <a:t>Mat som er merket med </a:t>
            </a:r>
            <a:r>
              <a:rPr lang="nb-NO" sz="2400" b="1" dirty="0"/>
              <a:t>«siste forbruksdag» </a:t>
            </a:r>
            <a:r>
              <a:rPr lang="nb-NO" sz="2400" dirty="0"/>
              <a:t>bør ikke spises etter fastsatt dato</a:t>
            </a:r>
          </a:p>
          <a:p>
            <a:r>
              <a:rPr lang="nb-NO" sz="2400" dirty="0"/>
              <a:t>Oppbevar maten riktig!</a:t>
            </a:r>
          </a:p>
          <a:p>
            <a:r>
              <a:rPr lang="nb-NO" sz="2400" dirty="0"/>
              <a:t>Bruk sansene!</a:t>
            </a:r>
          </a:p>
          <a:p>
            <a:endParaRPr lang="nb-NO" dirty="0"/>
          </a:p>
        </p:txBody>
      </p:sp>
      <p:pic>
        <p:nvPicPr>
          <p:cNvPr id="4" name="Bilde 3">
            <a:extLst>
              <a:ext uri="{FF2B5EF4-FFF2-40B4-BE49-F238E27FC236}">
                <a16:creationId xmlns:a16="http://schemas.microsoft.com/office/drawing/2014/main" id="{3FBB423A-E18C-4EB0-815F-42EEBBBAD8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29144" y="6467062"/>
            <a:ext cx="3044228" cy="390938"/>
          </a:xfrm>
          <a:prstGeom prst="rect">
            <a:avLst/>
          </a:prstGeom>
        </p:spPr>
      </p:pic>
    </p:spTree>
    <p:extLst>
      <p:ext uri="{BB962C8B-B14F-4D97-AF65-F5344CB8AC3E}">
        <p14:creationId xmlns:p14="http://schemas.microsoft.com/office/powerpoint/2010/main" val="391387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810697-6158-440F-9689-FFD956A22658}"/>
              </a:ext>
            </a:extLst>
          </p:cNvPr>
          <p:cNvSpPr>
            <a:spLocks noGrp="1"/>
          </p:cNvSpPr>
          <p:nvPr>
            <p:ph type="title"/>
          </p:nvPr>
        </p:nvSpPr>
        <p:spPr/>
        <p:txBody>
          <a:bodyPr>
            <a:noAutofit/>
          </a:bodyPr>
          <a:lstStyle/>
          <a:p>
            <a:r>
              <a:rPr lang="nb-NO" sz="4400" dirty="0">
                <a:latin typeface="Britannic Bold" panose="020B0903060703020204" pitchFamily="34" charset="0"/>
              </a:rPr>
              <a:t>Aktivitet – «</a:t>
            </a:r>
            <a:r>
              <a:rPr lang="nb-NO" sz="4400" dirty="0" err="1">
                <a:latin typeface="Britannic Bold" panose="020B0903060703020204" pitchFamily="34" charset="0"/>
              </a:rPr>
              <a:t>sunnifisere</a:t>
            </a:r>
            <a:r>
              <a:rPr lang="nb-NO" sz="4400" dirty="0">
                <a:latin typeface="Britannic Bold" panose="020B0903060703020204" pitchFamily="34" charset="0"/>
              </a:rPr>
              <a:t>» matretter</a:t>
            </a:r>
          </a:p>
        </p:txBody>
      </p:sp>
      <p:sp>
        <p:nvSpPr>
          <p:cNvPr id="3" name="Plassholder for innhold 2">
            <a:extLst>
              <a:ext uri="{FF2B5EF4-FFF2-40B4-BE49-F238E27FC236}">
                <a16:creationId xmlns:a16="http://schemas.microsoft.com/office/drawing/2014/main" id="{41A97E1A-A690-424E-A626-A2B9B0945E5C}"/>
              </a:ext>
            </a:extLst>
          </p:cNvPr>
          <p:cNvSpPr>
            <a:spLocks noGrp="1"/>
          </p:cNvSpPr>
          <p:nvPr>
            <p:ph idx="1"/>
          </p:nvPr>
        </p:nvSpPr>
        <p:spPr>
          <a:xfrm>
            <a:off x="581192" y="2405783"/>
            <a:ext cx="11029615" cy="3678303"/>
          </a:xfrm>
        </p:spPr>
        <p:txBody>
          <a:bodyPr numCol="3">
            <a:normAutofit/>
          </a:bodyPr>
          <a:lstStyle/>
          <a:p>
            <a:pPr marL="0" indent="0">
              <a:buNone/>
            </a:pPr>
            <a:r>
              <a:rPr lang="nb-NO" sz="2400" b="1" dirty="0"/>
              <a:t>Pizza</a:t>
            </a:r>
          </a:p>
          <a:p>
            <a:r>
              <a:rPr lang="nb-NO" sz="2400" dirty="0"/>
              <a:t>Ferdig lys pizzabunn </a:t>
            </a:r>
          </a:p>
          <a:p>
            <a:r>
              <a:rPr lang="nb-NO" sz="2400" dirty="0"/>
              <a:t>Creme fraiche</a:t>
            </a:r>
          </a:p>
          <a:p>
            <a:r>
              <a:rPr lang="nb-NO" sz="2400" dirty="0"/>
              <a:t>Ost</a:t>
            </a:r>
          </a:p>
          <a:p>
            <a:r>
              <a:rPr lang="nb-NO" sz="2400" dirty="0"/>
              <a:t>Pepperoni</a:t>
            </a:r>
          </a:p>
          <a:p>
            <a:r>
              <a:rPr lang="nb-NO" sz="2400" dirty="0"/>
              <a:t>Bacon</a:t>
            </a:r>
          </a:p>
          <a:p>
            <a:endParaRPr lang="nb-NO" sz="2400" dirty="0"/>
          </a:p>
          <a:p>
            <a:pPr marL="0" indent="0">
              <a:buNone/>
            </a:pPr>
            <a:r>
              <a:rPr lang="nb-NO" sz="2400" b="1" dirty="0"/>
              <a:t>Hamburger</a:t>
            </a:r>
          </a:p>
          <a:p>
            <a:r>
              <a:rPr lang="nb-NO" sz="2400" dirty="0"/>
              <a:t>Lyse hamburgerbrød</a:t>
            </a:r>
          </a:p>
          <a:p>
            <a:r>
              <a:rPr lang="nb-NO" sz="2400" dirty="0"/>
              <a:t>Kjøttdeig</a:t>
            </a:r>
          </a:p>
          <a:p>
            <a:r>
              <a:rPr lang="nb-NO" sz="2400" dirty="0" err="1"/>
              <a:t>Aioli</a:t>
            </a:r>
            <a:endParaRPr lang="nb-NO" sz="2400" dirty="0"/>
          </a:p>
          <a:p>
            <a:r>
              <a:rPr lang="nb-NO" sz="2400" dirty="0"/>
              <a:t>Cheddar</a:t>
            </a:r>
          </a:p>
          <a:p>
            <a:pPr marL="0" indent="0">
              <a:buNone/>
            </a:pPr>
            <a:endParaRPr lang="nb-NO" sz="2400" dirty="0"/>
          </a:p>
          <a:p>
            <a:pPr marL="0" indent="0">
              <a:buNone/>
            </a:pPr>
            <a:endParaRPr lang="nb-NO" sz="2400" dirty="0"/>
          </a:p>
          <a:p>
            <a:pPr marL="0" indent="0">
              <a:buNone/>
            </a:pPr>
            <a:r>
              <a:rPr lang="nb-NO" sz="2400" b="1" dirty="0"/>
              <a:t>Spagetti med kjøttsaus</a:t>
            </a:r>
          </a:p>
          <a:p>
            <a:r>
              <a:rPr lang="nb-NO" sz="2400" dirty="0"/>
              <a:t>Spagetti</a:t>
            </a:r>
          </a:p>
          <a:p>
            <a:r>
              <a:rPr lang="nb-NO" sz="2400" dirty="0"/>
              <a:t>Kjøttdeig</a:t>
            </a:r>
          </a:p>
          <a:p>
            <a:r>
              <a:rPr lang="nb-NO" sz="2400" dirty="0"/>
              <a:t>Tomatsaus på glass</a:t>
            </a:r>
          </a:p>
          <a:p>
            <a:endParaRPr lang="nb-NO" sz="2400" dirty="0"/>
          </a:p>
        </p:txBody>
      </p:sp>
      <p:pic>
        <p:nvPicPr>
          <p:cNvPr id="4" name="Bilde 3">
            <a:extLst>
              <a:ext uri="{FF2B5EF4-FFF2-40B4-BE49-F238E27FC236}">
                <a16:creationId xmlns:a16="http://schemas.microsoft.com/office/drawing/2014/main" id="{B3DBE16F-2171-49C3-833D-42A9BB5A8F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1974838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9A26B8-6C4E-452B-ADD3-ED324A7AB7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4167E1-E2B0-4192-8DA2-6967DDFF87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5F09389-6A8E-46D6-B5F4-A3C55FAE62E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9" y="619125"/>
            <a:ext cx="5600006" cy="560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41BA8E8C-FB27-4A95-89FA-6FE00812EFC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875" r="10596"/>
          <a:stretch/>
        </p:blipFill>
        <p:spPr>
          <a:xfrm>
            <a:off x="6468084" y="1822794"/>
            <a:ext cx="4952475" cy="3221514"/>
          </a:xfrm>
          <a:prstGeom prst="rect">
            <a:avLst/>
          </a:prstGeom>
        </p:spPr>
      </p:pic>
      <p:sp>
        <p:nvSpPr>
          <p:cNvPr id="16" name="Rectangle 15">
            <a:extLst>
              <a:ext uri="{FF2B5EF4-FFF2-40B4-BE49-F238E27FC236}">
                <a16:creationId xmlns:a16="http://schemas.microsoft.com/office/drawing/2014/main" id="{D03E4FEE-2E6A-44AB-B6BA-C1AD0CD6D93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0817EB59-13B3-43DA-9B91-A7CC174A606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tel 1">
            <a:extLst>
              <a:ext uri="{FF2B5EF4-FFF2-40B4-BE49-F238E27FC236}">
                <a16:creationId xmlns:a16="http://schemas.microsoft.com/office/drawing/2014/main" id="{A25B71F1-DC71-4D79-89BD-D2A6AD032A07}"/>
              </a:ext>
            </a:extLst>
          </p:cNvPr>
          <p:cNvSpPr>
            <a:spLocks noGrp="1"/>
          </p:cNvSpPr>
          <p:nvPr>
            <p:ph type="title"/>
          </p:nvPr>
        </p:nvSpPr>
        <p:spPr>
          <a:xfrm>
            <a:off x="762121" y="960723"/>
            <a:ext cx="4968489" cy="1013800"/>
          </a:xfrm>
        </p:spPr>
        <p:txBody>
          <a:bodyPr>
            <a:normAutofit/>
          </a:bodyPr>
          <a:lstStyle/>
          <a:p>
            <a:r>
              <a:rPr lang="nb-NO" sz="5400" dirty="0">
                <a:solidFill>
                  <a:srgbClr val="FFFFFF"/>
                </a:solidFill>
                <a:latin typeface="Britannic Bold" panose="020B0903060703020204" pitchFamily="34" charset="0"/>
              </a:rPr>
              <a:t>matlaging</a:t>
            </a:r>
          </a:p>
        </p:txBody>
      </p:sp>
      <p:sp>
        <p:nvSpPr>
          <p:cNvPr id="3" name="Plassholder for innhold 2">
            <a:extLst>
              <a:ext uri="{FF2B5EF4-FFF2-40B4-BE49-F238E27FC236}">
                <a16:creationId xmlns:a16="http://schemas.microsoft.com/office/drawing/2014/main" id="{CFC95D16-ADF5-421D-BD1F-7651DF926108}"/>
              </a:ext>
            </a:extLst>
          </p:cNvPr>
          <p:cNvSpPr>
            <a:spLocks noGrp="1"/>
          </p:cNvSpPr>
          <p:nvPr>
            <p:ph idx="1"/>
          </p:nvPr>
        </p:nvSpPr>
        <p:spPr>
          <a:xfrm>
            <a:off x="783387" y="2254102"/>
            <a:ext cx="4947221" cy="3650344"/>
          </a:xfrm>
        </p:spPr>
        <p:txBody>
          <a:bodyPr>
            <a:normAutofit/>
          </a:bodyPr>
          <a:lstStyle/>
          <a:p>
            <a:r>
              <a:rPr lang="nb-NO" sz="2800" dirty="0">
                <a:solidFill>
                  <a:srgbClr val="FFFFFF"/>
                </a:solidFill>
              </a:rPr>
              <a:t>Hygiene</a:t>
            </a:r>
          </a:p>
          <a:p>
            <a:r>
              <a:rPr lang="nb-NO" sz="2800" dirty="0">
                <a:solidFill>
                  <a:srgbClr val="FFFFFF"/>
                </a:solidFill>
              </a:rPr>
              <a:t>Praktiske tips</a:t>
            </a:r>
          </a:p>
          <a:p>
            <a:r>
              <a:rPr lang="nb-NO" sz="2800" dirty="0">
                <a:solidFill>
                  <a:srgbClr val="FFFFFF"/>
                </a:solidFill>
              </a:rPr>
              <a:t>Holdbarhet</a:t>
            </a:r>
          </a:p>
          <a:p>
            <a:r>
              <a:rPr lang="nb-NO" sz="2800" dirty="0">
                <a:solidFill>
                  <a:srgbClr val="FFFFFF"/>
                </a:solidFill>
              </a:rPr>
              <a:t>Oppbevaring</a:t>
            </a:r>
          </a:p>
          <a:p>
            <a:r>
              <a:rPr lang="nb-NO" sz="2800" dirty="0">
                <a:solidFill>
                  <a:srgbClr val="FFFFFF"/>
                </a:solidFill>
              </a:rPr>
              <a:t>Bli en matredder</a:t>
            </a:r>
          </a:p>
          <a:p>
            <a:endParaRPr lang="nb-NO" dirty="0">
              <a:solidFill>
                <a:srgbClr val="FFFFFF"/>
              </a:solidFill>
            </a:endParaRPr>
          </a:p>
        </p:txBody>
      </p:sp>
      <p:pic>
        <p:nvPicPr>
          <p:cNvPr id="11" name="Bilde 10">
            <a:extLst>
              <a:ext uri="{FF2B5EF4-FFF2-40B4-BE49-F238E27FC236}">
                <a16:creationId xmlns:a16="http://schemas.microsoft.com/office/drawing/2014/main" id="{69B3EC2F-AEF3-4A26-B7CC-330B041CB61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2377" y="6411382"/>
            <a:ext cx="3044228" cy="390938"/>
          </a:xfrm>
          <a:prstGeom prst="rect">
            <a:avLst/>
          </a:prstGeom>
        </p:spPr>
      </p:pic>
    </p:spTree>
    <p:extLst>
      <p:ext uri="{BB962C8B-B14F-4D97-AF65-F5344CB8AC3E}">
        <p14:creationId xmlns:p14="http://schemas.microsoft.com/office/powerpoint/2010/main" val="2564842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79A26B8-6C4E-452B-ADD3-ED324A7AB7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B4167E1-E2B0-4192-8DA2-6967DDFF87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C5F09389-6A8E-46D6-B5F4-A3C55FAE62E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9" y="619125"/>
            <a:ext cx="5600006" cy="560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DE265E29-BBC7-4A4A-9128-F3EA007C26D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6468084" y="1780662"/>
            <a:ext cx="4952475" cy="3305777"/>
          </a:xfrm>
          <a:prstGeom prst="rect">
            <a:avLst/>
          </a:prstGeom>
        </p:spPr>
      </p:pic>
      <p:sp>
        <p:nvSpPr>
          <p:cNvPr id="25" name="Rectangle 24">
            <a:extLst>
              <a:ext uri="{FF2B5EF4-FFF2-40B4-BE49-F238E27FC236}">
                <a16:creationId xmlns:a16="http://schemas.microsoft.com/office/drawing/2014/main" id="{D03E4FEE-2E6A-44AB-B6BA-C1AD0CD6D93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0817EB59-13B3-43DA-9B91-A7CC174A606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tel 1">
            <a:extLst>
              <a:ext uri="{FF2B5EF4-FFF2-40B4-BE49-F238E27FC236}">
                <a16:creationId xmlns:a16="http://schemas.microsoft.com/office/drawing/2014/main" id="{3FED49F6-E221-414B-86F7-33AB71F57BD5}"/>
              </a:ext>
            </a:extLst>
          </p:cNvPr>
          <p:cNvSpPr>
            <a:spLocks noGrp="1"/>
          </p:cNvSpPr>
          <p:nvPr>
            <p:ph type="title"/>
          </p:nvPr>
        </p:nvSpPr>
        <p:spPr>
          <a:xfrm>
            <a:off x="783387" y="993330"/>
            <a:ext cx="4968489" cy="1013800"/>
          </a:xfrm>
        </p:spPr>
        <p:txBody>
          <a:bodyPr>
            <a:normAutofit/>
          </a:bodyPr>
          <a:lstStyle/>
          <a:p>
            <a:r>
              <a:rPr lang="nb-NO" sz="5400" dirty="0">
                <a:solidFill>
                  <a:srgbClr val="FFFFFF"/>
                </a:solidFill>
                <a:latin typeface="Britannic Bold" panose="020B0903060703020204" pitchFamily="34" charset="0"/>
              </a:rPr>
              <a:t>Hygiene</a:t>
            </a:r>
            <a:endParaRPr lang="nb-NO" sz="4000" dirty="0">
              <a:solidFill>
                <a:srgbClr val="FFFFFF"/>
              </a:solidFill>
              <a:latin typeface="Britannic Bold" panose="020B0903060703020204" pitchFamily="34" charset="0"/>
            </a:endParaRPr>
          </a:p>
        </p:txBody>
      </p:sp>
      <p:sp>
        <p:nvSpPr>
          <p:cNvPr id="3" name="Plassholder for innhold 2">
            <a:extLst>
              <a:ext uri="{FF2B5EF4-FFF2-40B4-BE49-F238E27FC236}">
                <a16:creationId xmlns:a16="http://schemas.microsoft.com/office/drawing/2014/main" id="{147C1A5C-1C1E-454E-8E44-0657D0E6A7F8}"/>
              </a:ext>
            </a:extLst>
          </p:cNvPr>
          <p:cNvSpPr>
            <a:spLocks noGrp="1"/>
          </p:cNvSpPr>
          <p:nvPr>
            <p:ph idx="1"/>
          </p:nvPr>
        </p:nvSpPr>
        <p:spPr>
          <a:xfrm>
            <a:off x="783387" y="1562440"/>
            <a:ext cx="4947221" cy="4342006"/>
          </a:xfrm>
        </p:spPr>
        <p:txBody>
          <a:bodyPr>
            <a:normAutofit/>
          </a:bodyPr>
          <a:lstStyle/>
          <a:p>
            <a:pPr marL="0" indent="0">
              <a:lnSpc>
                <a:spcPct val="90000"/>
              </a:lnSpc>
              <a:buNone/>
            </a:pPr>
            <a:r>
              <a:rPr lang="nb-NO" sz="2000" b="1" dirty="0">
                <a:solidFill>
                  <a:srgbClr val="FFFFFF"/>
                </a:solidFill>
              </a:rPr>
              <a:t>Personlig hygiene</a:t>
            </a:r>
          </a:p>
          <a:p>
            <a:pPr>
              <a:lnSpc>
                <a:spcPct val="90000"/>
              </a:lnSpc>
            </a:pPr>
            <a:r>
              <a:rPr lang="nb-NO" sz="2000" dirty="0">
                <a:solidFill>
                  <a:srgbClr val="FFFFFF"/>
                </a:solidFill>
              </a:rPr>
              <a:t>Håndvask</a:t>
            </a:r>
          </a:p>
          <a:p>
            <a:pPr>
              <a:lnSpc>
                <a:spcPct val="90000"/>
              </a:lnSpc>
            </a:pPr>
            <a:r>
              <a:rPr lang="nb-NO" sz="2000" dirty="0">
                <a:solidFill>
                  <a:srgbClr val="FFFFFF"/>
                </a:solidFill>
              </a:rPr>
              <a:t>Tørke seg på rene håndklær eller tørkepapir</a:t>
            </a:r>
          </a:p>
          <a:p>
            <a:pPr>
              <a:lnSpc>
                <a:spcPct val="90000"/>
              </a:lnSpc>
            </a:pPr>
            <a:r>
              <a:rPr lang="nb-NO" sz="2000" dirty="0">
                <a:solidFill>
                  <a:srgbClr val="FFFFFF"/>
                </a:solidFill>
              </a:rPr>
              <a:t>Ta av ringer o.l. </a:t>
            </a:r>
          </a:p>
          <a:p>
            <a:pPr>
              <a:lnSpc>
                <a:spcPct val="90000"/>
              </a:lnSpc>
            </a:pPr>
            <a:r>
              <a:rPr lang="nb-NO" sz="2000" dirty="0">
                <a:solidFill>
                  <a:srgbClr val="FFFFFF"/>
                </a:solidFill>
              </a:rPr>
              <a:t>Ha oppsatt hår</a:t>
            </a:r>
          </a:p>
          <a:p>
            <a:pPr>
              <a:lnSpc>
                <a:spcPct val="90000"/>
              </a:lnSpc>
            </a:pPr>
            <a:r>
              <a:rPr lang="nb-NO" sz="2000" dirty="0">
                <a:solidFill>
                  <a:srgbClr val="FFFFFF"/>
                </a:solidFill>
              </a:rPr>
              <a:t>Ikke lage mat til andre hvis man er syk</a:t>
            </a:r>
          </a:p>
        </p:txBody>
      </p:sp>
      <p:pic>
        <p:nvPicPr>
          <p:cNvPr id="10" name="Bilde 9">
            <a:extLst>
              <a:ext uri="{FF2B5EF4-FFF2-40B4-BE49-F238E27FC236}">
                <a16:creationId xmlns:a16="http://schemas.microsoft.com/office/drawing/2014/main" id="{22A41390-0E93-4AC5-B4CE-85B81B235C8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2377" y="6404351"/>
            <a:ext cx="3044228" cy="390938"/>
          </a:xfrm>
          <a:prstGeom prst="rect">
            <a:avLst/>
          </a:prstGeom>
        </p:spPr>
      </p:pic>
    </p:spTree>
    <p:extLst>
      <p:ext uri="{BB962C8B-B14F-4D97-AF65-F5344CB8AC3E}">
        <p14:creationId xmlns:p14="http://schemas.microsoft.com/office/powerpoint/2010/main" val="115599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79A26B8-6C4E-452B-ADD3-ED324A7AB7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B4167E1-E2B0-4192-8DA2-6967DDFF87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C5F09389-6A8E-46D6-B5F4-A3C55FAE62E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9" y="619125"/>
            <a:ext cx="5600006" cy="560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264FFAC2-5C2B-46C8-8DD2-3F7F4F3198B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6468084" y="1675423"/>
            <a:ext cx="4952475" cy="3516255"/>
          </a:xfrm>
          <a:prstGeom prst="rect">
            <a:avLst/>
          </a:prstGeom>
        </p:spPr>
      </p:pic>
      <p:sp>
        <p:nvSpPr>
          <p:cNvPr id="25" name="Rectangle 24">
            <a:extLst>
              <a:ext uri="{FF2B5EF4-FFF2-40B4-BE49-F238E27FC236}">
                <a16:creationId xmlns:a16="http://schemas.microsoft.com/office/drawing/2014/main" id="{D03E4FEE-2E6A-44AB-B6BA-C1AD0CD6D93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0817EB59-13B3-43DA-9B91-A7CC174A606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tel 1">
            <a:extLst>
              <a:ext uri="{FF2B5EF4-FFF2-40B4-BE49-F238E27FC236}">
                <a16:creationId xmlns:a16="http://schemas.microsoft.com/office/drawing/2014/main" id="{FEFF187F-89B2-4B91-A261-D7C8E380BA33}"/>
              </a:ext>
            </a:extLst>
          </p:cNvPr>
          <p:cNvSpPr>
            <a:spLocks noGrp="1"/>
          </p:cNvSpPr>
          <p:nvPr>
            <p:ph type="title"/>
          </p:nvPr>
        </p:nvSpPr>
        <p:spPr>
          <a:xfrm>
            <a:off x="762121" y="960723"/>
            <a:ext cx="4968489" cy="1013800"/>
          </a:xfrm>
        </p:spPr>
        <p:txBody>
          <a:bodyPr>
            <a:normAutofit/>
          </a:bodyPr>
          <a:lstStyle/>
          <a:p>
            <a:r>
              <a:rPr lang="nb-NO" sz="5400" dirty="0">
                <a:solidFill>
                  <a:srgbClr val="FFFFFF"/>
                </a:solidFill>
                <a:latin typeface="Britannic Bold" panose="020B0903060703020204" pitchFamily="34" charset="0"/>
              </a:rPr>
              <a:t>hygiene</a:t>
            </a:r>
          </a:p>
        </p:txBody>
      </p:sp>
      <p:sp>
        <p:nvSpPr>
          <p:cNvPr id="3" name="Plassholder for innhold 2">
            <a:extLst>
              <a:ext uri="{FF2B5EF4-FFF2-40B4-BE49-F238E27FC236}">
                <a16:creationId xmlns:a16="http://schemas.microsoft.com/office/drawing/2014/main" id="{56C16DEB-6279-4466-BD63-BB63544261E5}"/>
              </a:ext>
            </a:extLst>
          </p:cNvPr>
          <p:cNvSpPr>
            <a:spLocks noGrp="1"/>
          </p:cNvSpPr>
          <p:nvPr>
            <p:ph idx="1"/>
          </p:nvPr>
        </p:nvSpPr>
        <p:spPr>
          <a:xfrm>
            <a:off x="783387" y="2254102"/>
            <a:ext cx="4947221" cy="3650344"/>
          </a:xfrm>
        </p:spPr>
        <p:txBody>
          <a:bodyPr>
            <a:normAutofit/>
          </a:bodyPr>
          <a:lstStyle/>
          <a:p>
            <a:pPr marL="0" indent="0">
              <a:buNone/>
            </a:pPr>
            <a:r>
              <a:rPr lang="nb-NO" b="1" dirty="0">
                <a:solidFill>
                  <a:srgbClr val="FFFFFF"/>
                </a:solidFill>
              </a:rPr>
              <a:t>Kjøkkenhygiene</a:t>
            </a:r>
          </a:p>
          <a:p>
            <a:r>
              <a:rPr lang="nb-NO" dirty="0">
                <a:solidFill>
                  <a:srgbClr val="FFFFFF"/>
                </a:solidFill>
              </a:rPr>
              <a:t>Ha rene benkeplater</a:t>
            </a:r>
          </a:p>
          <a:p>
            <a:r>
              <a:rPr lang="nb-NO" dirty="0">
                <a:solidFill>
                  <a:srgbClr val="FFFFFF"/>
                </a:solidFill>
              </a:rPr>
              <a:t>Bruk rent utstyr</a:t>
            </a:r>
          </a:p>
          <a:p>
            <a:r>
              <a:rPr lang="nb-NO" dirty="0">
                <a:solidFill>
                  <a:srgbClr val="FFFFFF"/>
                </a:solidFill>
              </a:rPr>
              <a:t>Hold rå mat og varmebehandlet mat atskilt </a:t>
            </a:r>
          </a:p>
          <a:p>
            <a:r>
              <a:rPr lang="nb-NO" dirty="0">
                <a:solidFill>
                  <a:srgbClr val="FFFFFF"/>
                </a:solidFill>
              </a:rPr>
              <a:t>God hygiene ved tilberedning av rå kylling/svin</a:t>
            </a:r>
          </a:p>
          <a:p>
            <a:r>
              <a:rPr lang="nb-NO" dirty="0">
                <a:solidFill>
                  <a:srgbClr val="FFFFFF"/>
                </a:solidFill>
              </a:rPr>
              <a:t>Skyll bort jord fra grønnsaker og poteter før bruk</a:t>
            </a:r>
          </a:p>
          <a:p>
            <a:r>
              <a:rPr lang="nb-NO" b="1" dirty="0">
                <a:solidFill>
                  <a:srgbClr val="FFFFFF"/>
                </a:solidFill>
              </a:rPr>
              <a:t>Bytt kjøkkenklut ofte!</a:t>
            </a:r>
          </a:p>
          <a:p>
            <a:endParaRPr lang="nb-NO" dirty="0">
              <a:solidFill>
                <a:srgbClr val="FFFFFF"/>
              </a:solidFill>
            </a:endParaRPr>
          </a:p>
        </p:txBody>
      </p:sp>
      <p:pic>
        <p:nvPicPr>
          <p:cNvPr id="10" name="Bilde 9">
            <a:extLst>
              <a:ext uri="{FF2B5EF4-FFF2-40B4-BE49-F238E27FC236}">
                <a16:creationId xmlns:a16="http://schemas.microsoft.com/office/drawing/2014/main" id="{DC76C403-8F44-4B17-85AF-91E8760A2FD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2377" y="6377026"/>
            <a:ext cx="3044228" cy="390938"/>
          </a:xfrm>
          <a:prstGeom prst="rect">
            <a:avLst/>
          </a:prstGeom>
        </p:spPr>
      </p:pic>
    </p:spTree>
    <p:extLst>
      <p:ext uri="{BB962C8B-B14F-4D97-AF65-F5344CB8AC3E}">
        <p14:creationId xmlns:p14="http://schemas.microsoft.com/office/powerpoint/2010/main" val="94017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23D758-ECF4-4873-B765-32EF5D7008A8}"/>
              </a:ext>
            </a:extLst>
          </p:cNvPr>
          <p:cNvSpPr>
            <a:spLocks noGrp="1"/>
          </p:cNvSpPr>
          <p:nvPr>
            <p:ph type="title"/>
          </p:nvPr>
        </p:nvSpPr>
        <p:spPr/>
        <p:txBody>
          <a:bodyPr>
            <a:normAutofit/>
          </a:bodyPr>
          <a:lstStyle/>
          <a:p>
            <a:r>
              <a:rPr lang="nb-NO" sz="5400" dirty="0">
                <a:latin typeface="Britannic Bold" panose="020B0903060703020204" pitchFamily="34" charset="0"/>
              </a:rPr>
              <a:t>Praktiske tips</a:t>
            </a:r>
          </a:p>
        </p:txBody>
      </p:sp>
      <p:sp>
        <p:nvSpPr>
          <p:cNvPr id="3" name="Plassholder for innhold 2">
            <a:extLst>
              <a:ext uri="{FF2B5EF4-FFF2-40B4-BE49-F238E27FC236}">
                <a16:creationId xmlns:a16="http://schemas.microsoft.com/office/drawing/2014/main" id="{F96FB6E8-7F7A-4851-AD55-7B16EA3F4A15}"/>
              </a:ext>
            </a:extLst>
          </p:cNvPr>
          <p:cNvSpPr>
            <a:spLocks noGrp="1"/>
          </p:cNvSpPr>
          <p:nvPr>
            <p:ph idx="1"/>
          </p:nvPr>
        </p:nvSpPr>
        <p:spPr>
          <a:xfrm>
            <a:off x="581192" y="1948226"/>
            <a:ext cx="6349694" cy="4206236"/>
          </a:xfrm>
        </p:spPr>
        <p:txBody>
          <a:bodyPr>
            <a:normAutofit/>
          </a:bodyPr>
          <a:lstStyle/>
          <a:p>
            <a:r>
              <a:rPr lang="nb-NO" sz="2000" dirty="0"/>
              <a:t>Man trenger ikke skrelle poteter og grønnsaker, det holder å vaske skallet godt</a:t>
            </a:r>
          </a:p>
          <a:p>
            <a:r>
              <a:rPr lang="nb-NO" sz="2000" dirty="0"/>
              <a:t>På hele kjøttstykker er det nok at overflaten stekes godt</a:t>
            </a:r>
          </a:p>
          <a:p>
            <a:r>
              <a:rPr lang="nb-NO" sz="2000" dirty="0"/>
              <a:t>Kjøttdeig, kjøtt i terninger og strimlet kjøtt av kylling og svin skal alltid gjennomstekes</a:t>
            </a:r>
          </a:p>
          <a:p>
            <a:r>
              <a:rPr lang="nb-NO" sz="2000" dirty="0"/>
              <a:t>Lag store porsjoner og frys ned rester</a:t>
            </a:r>
          </a:p>
        </p:txBody>
      </p:sp>
      <p:pic>
        <p:nvPicPr>
          <p:cNvPr id="5" name="Bilde 4">
            <a:extLst>
              <a:ext uri="{FF2B5EF4-FFF2-40B4-BE49-F238E27FC236}">
                <a16:creationId xmlns:a16="http://schemas.microsoft.com/office/drawing/2014/main" id="{761906F4-9216-483D-89AC-173C67774A9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19560" y="2921953"/>
            <a:ext cx="4084983" cy="2723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Bilde 5">
            <a:extLst>
              <a:ext uri="{FF2B5EF4-FFF2-40B4-BE49-F238E27FC236}">
                <a16:creationId xmlns:a16="http://schemas.microsoft.com/office/drawing/2014/main" id="{D38B2DCF-5167-4148-9DFE-E0D233F8E8B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1192" y="6386732"/>
            <a:ext cx="3044228" cy="390938"/>
          </a:xfrm>
          <a:prstGeom prst="rect">
            <a:avLst/>
          </a:prstGeom>
        </p:spPr>
      </p:pic>
    </p:spTree>
    <p:extLst>
      <p:ext uri="{BB962C8B-B14F-4D97-AF65-F5344CB8AC3E}">
        <p14:creationId xmlns:p14="http://schemas.microsoft.com/office/powerpoint/2010/main" val="176889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53ED55AC-BA38-48D5-A672-FA38727DBFAE}"/>
              </a:ext>
            </a:extLst>
          </p:cNvPr>
          <p:cNvPicPr>
            <a:picLocks noChangeAspect="1"/>
          </p:cNvPicPr>
          <p:nvPr/>
        </p:nvPicPr>
        <p:blipFill rotWithShape="1">
          <a:blip r:embed="rId3">
            <a:extLst>
              <a:ext uri="{28A0092B-C50C-407E-A947-70E740481C1C}">
                <a14:useLocalDpi xmlns:a14="http://schemas.microsoft.com/office/drawing/2010/main" val="0"/>
              </a:ext>
            </a:extLst>
          </a:blip>
          <a:srcRect l="20564" t="10810" r="19622" b="2"/>
          <a:stretch/>
        </p:blipFill>
        <p:spPr>
          <a:xfrm>
            <a:off x="8682077" y="2000093"/>
            <a:ext cx="2928731" cy="2915001"/>
          </a:xfrm>
          <a:prstGeom prst="rect">
            <a:avLst/>
          </a:prstGeom>
        </p:spPr>
      </p:pic>
      <p:pic>
        <p:nvPicPr>
          <p:cNvPr id="9" name="Bilde 8">
            <a:extLst>
              <a:ext uri="{FF2B5EF4-FFF2-40B4-BE49-F238E27FC236}">
                <a16:creationId xmlns:a16="http://schemas.microsoft.com/office/drawing/2014/main" id="{AA89C2C0-F605-4321-8644-DFB69A1A9848}"/>
              </a:ext>
            </a:extLst>
          </p:cNvPr>
          <p:cNvPicPr>
            <a:picLocks noChangeAspect="1"/>
          </p:cNvPicPr>
          <p:nvPr/>
        </p:nvPicPr>
        <p:blipFill rotWithShape="1">
          <a:blip r:embed="rId4">
            <a:extLst>
              <a:ext uri="{28A0092B-C50C-407E-A947-70E740481C1C}">
                <a14:useLocalDpi xmlns:a14="http://schemas.microsoft.com/office/drawing/2010/main" val="0"/>
              </a:ext>
            </a:extLst>
          </a:blip>
          <a:srcRect l="8653" r="5795" b="-2"/>
          <a:stretch/>
        </p:blipFill>
        <p:spPr>
          <a:xfrm>
            <a:off x="8812696" y="4915094"/>
            <a:ext cx="2939038" cy="1749742"/>
          </a:xfrm>
          <a:prstGeom prst="rect">
            <a:avLst/>
          </a:prstGeom>
        </p:spPr>
      </p:pic>
      <p:sp>
        <p:nvSpPr>
          <p:cNvPr id="2" name="Tittel 1">
            <a:extLst>
              <a:ext uri="{FF2B5EF4-FFF2-40B4-BE49-F238E27FC236}">
                <a16:creationId xmlns:a16="http://schemas.microsoft.com/office/drawing/2014/main" id="{33EBDB61-820F-40B2-82C9-533A23E62981}"/>
              </a:ext>
            </a:extLst>
          </p:cNvPr>
          <p:cNvSpPr>
            <a:spLocks noGrp="1"/>
          </p:cNvSpPr>
          <p:nvPr>
            <p:ph type="title"/>
          </p:nvPr>
        </p:nvSpPr>
        <p:spPr>
          <a:xfrm>
            <a:off x="581192" y="702156"/>
            <a:ext cx="11029616" cy="1013800"/>
          </a:xfrm>
        </p:spPr>
        <p:txBody>
          <a:bodyPr>
            <a:normAutofit/>
          </a:bodyPr>
          <a:lstStyle/>
          <a:p>
            <a:r>
              <a:rPr lang="nb-NO" sz="5400" dirty="0">
                <a:latin typeface="Britannic Bold" panose="020B0903060703020204" pitchFamily="34" charset="0"/>
              </a:rPr>
              <a:t>Holdbarhet</a:t>
            </a:r>
          </a:p>
        </p:txBody>
      </p:sp>
      <p:sp>
        <p:nvSpPr>
          <p:cNvPr id="3" name="Plassholder for innhold 2">
            <a:extLst>
              <a:ext uri="{FF2B5EF4-FFF2-40B4-BE49-F238E27FC236}">
                <a16:creationId xmlns:a16="http://schemas.microsoft.com/office/drawing/2014/main" id="{6694B698-F55B-4054-ABC5-491F107EDC95}"/>
              </a:ext>
            </a:extLst>
          </p:cNvPr>
          <p:cNvSpPr>
            <a:spLocks noGrp="1"/>
          </p:cNvSpPr>
          <p:nvPr>
            <p:ph idx="1"/>
          </p:nvPr>
        </p:nvSpPr>
        <p:spPr>
          <a:xfrm>
            <a:off x="581192" y="2357502"/>
            <a:ext cx="7197834" cy="4048026"/>
          </a:xfrm>
        </p:spPr>
        <p:txBody>
          <a:bodyPr numCol="2">
            <a:normAutofit/>
          </a:bodyPr>
          <a:lstStyle/>
          <a:p>
            <a:pPr marL="0" indent="0" fontAlgn="t">
              <a:buNone/>
            </a:pPr>
            <a:r>
              <a:rPr lang="nb-NO" b="1" dirty="0"/>
              <a:t>Best før</a:t>
            </a:r>
            <a:endParaRPr lang="nb-NO" dirty="0"/>
          </a:p>
          <a:p>
            <a:pPr marL="342900" indent="-342900" fontAlgn="t">
              <a:buFont typeface="+mj-lt"/>
              <a:buAutoNum type="arabicPeriod"/>
            </a:pPr>
            <a:r>
              <a:rPr lang="nb-NO" dirty="0"/>
              <a:t>Ikke- lettbedervelige matvarer</a:t>
            </a:r>
          </a:p>
          <a:p>
            <a:pPr marL="342900" indent="-342900" fontAlgn="t">
              <a:buFont typeface="+mj-lt"/>
              <a:buAutoNum type="arabicPeriod"/>
            </a:pPr>
            <a:r>
              <a:rPr lang="nb-NO" dirty="0"/>
              <a:t>Eksempler på matvarer: hermetikk, tørrvarer og meieriprodukter</a:t>
            </a:r>
          </a:p>
          <a:p>
            <a:pPr marL="342900" indent="-342900" fontAlgn="t">
              <a:buFont typeface="+mj-lt"/>
              <a:buAutoNum type="arabicPeriod"/>
            </a:pPr>
            <a:r>
              <a:rPr lang="nb-NO" b="1" dirty="0"/>
              <a:t>Etter dato: </a:t>
            </a:r>
            <a:r>
              <a:rPr lang="nb-NO" dirty="0"/>
              <a:t>maten kan ha fått dårligere kvalitet (endret smak, lukt, farge eller vitamininnhold)</a:t>
            </a:r>
          </a:p>
          <a:p>
            <a:pPr marL="342900" indent="-342900" fontAlgn="t">
              <a:buFont typeface="+mj-lt"/>
              <a:buAutoNum type="arabicPeriod"/>
            </a:pPr>
            <a:r>
              <a:rPr lang="nb-NO" dirty="0"/>
              <a:t>Kan selges etter dato</a:t>
            </a:r>
          </a:p>
          <a:p>
            <a:pPr fontAlgn="t"/>
            <a:endParaRPr lang="nb-NO" dirty="0"/>
          </a:p>
          <a:p>
            <a:pPr marL="0" indent="0" fontAlgn="t">
              <a:buNone/>
            </a:pPr>
            <a:endParaRPr lang="nb-NO" b="1" dirty="0"/>
          </a:p>
          <a:p>
            <a:pPr marL="0" indent="0" fontAlgn="t">
              <a:buNone/>
            </a:pPr>
            <a:r>
              <a:rPr lang="nb-NO" b="1" dirty="0"/>
              <a:t>Siste forbruksdag</a:t>
            </a:r>
            <a:endParaRPr lang="nb-NO" dirty="0"/>
          </a:p>
          <a:p>
            <a:pPr marL="342900" indent="-342900" fontAlgn="t">
              <a:buFont typeface="+mj-lt"/>
              <a:buAutoNum type="arabicPeriod"/>
            </a:pPr>
            <a:r>
              <a:rPr lang="nb-NO" dirty="0"/>
              <a:t>Lett bedervelige matvarer</a:t>
            </a:r>
          </a:p>
          <a:p>
            <a:pPr marL="342900" indent="-342900" fontAlgn="t">
              <a:buFont typeface="+mj-lt"/>
              <a:buAutoNum type="arabicPeriod"/>
            </a:pPr>
            <a:r>
              <a:rPr lang="nb-NO" dirty="0"/>
              <a:t>Eksempler på matvarer: kjøtt, fisk og myke oster</a:t>
            </a:r>
          </a:p>
          <a:p>
            <a:pPr marL="342900" indent="-342900" fontAlgn="t">
              <a:buFont typeface="+mj-lt"/>
              <a:buAutoNum type="arabicPeriod"/>
            </a:pPr>
            <a:r>
              <a:rPr lang="nb-NO" b="1" dirty="0"/>
              <a:t>Etter dato: </a:t>
            </a:r>
            <a:r>
              <a:rPr lang="nb-NO" dirty="0"/>
              <a:t>maten kan være helseskadelig på grunn av økt bakterievekst</a:t>
            </a:r>
          </a:p>
          <a:p>
            <a:pPr marL="342900" indent="-342900" fontAlgn="t">
              <a:buFont typeface="+mj-lt"/>
              <a:buAutoNum type="arabicPeriod"/>
            </a:pPr>
            <a:r>
              <a:rPr lang="nb-NO" dirty="0"/>
              <a:t>Kan ikke selges etter dato</a:t>
            </a:r>
          </a:p>
          <a:p>
            <a:pPr marL="342900" indent="-342900" fontAlgn="t">
              <a:buFont typeface="+mj-lt"/>
              <a:buAutoNum type="arabicPeriod"/>
            </a:pPr>
            <a:r>
              <a:rPr lang="nb-NO" dirty="0"/>
              <a:t>Skal alltid merkes med oppbevaringsmåte</a:t>
            </a:r>
          </a:p>
        </p:txBody>
      </p:sp>
      <p:pic>
        <p:nvPicPr>
          <p:cNvPr id="6" name="Bilde 5">
            <a:extLst>
              <a:ext uri="{FF2B5EF4-FFF2-40B4-BE49-F238E27FC236}">
                <a16:creationId xmlns:a16="http://schemas.microsoft.com/office/drawing/2014/main" id="{02F2BAAB-BB0C-4239-A6CF-C002D961FB7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81192" y="6400801"/>
            <a:ext cx="3044228" cy="390938"/>
          </a:xfrm>
          <a:prstGeom prst="rect">
            <a:avLst/>
          </a:prstGeom>
        </p:spPr>
      </p:pic>
    </p:spTree>
    <p:extLst>
      <p:ext uri="{BB962C8B-B14F-4D97-AF65-F5344CB8AC3E}">
        <p14:creationId xmlns:p14="http://schemas.microsoft.com/office/powerpoint/2010/main" val="262994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9CE76F6-B6CC-4FEF-A1D9-F1328C37CA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135" y="2293321"/>
            <a:ext cx="5191387" cy="3893540"/>
          </a:xfrm>
          <a:prstGeom prst="rect">
            <a:avLst/>
          </a:prstGeom>
        </p:spPr>
      </p:pic>
      <p:sp>
        <p:nvSpPr>
          <p:cNvPr id="2" name="Tittel 1">
            <a:extLst>
              <a:ext uri="{FF2B5EF4-FFF2-40B4-BE49-F238E27FC236}">
                <a16:creationId xmlns:a16="http://schemas.microsoft.com/office/drawing/2014/main" id="{BCCF7B92-90EB-4674-8390-3C567CDCAC2F}"/>
              </a:ext>
            </a:extLst>
          </p:cNvPr>
          <p:cNvSpPr>
            <a:spLocks noGrp="1"/>
          </p:cNvSpPr>
          <p:nvPr>
            <p:ph type="title"/>
          </p:nvPr>
        </p:nvSpPr>
        <p:spPr>
          <a:xfrm>
            <a:off x="581192" y="702156"/>
            <a:ext cx="11029616" cy="1013800"/>
          </a:xfrm>
        </p:spPr>
        <p:txBody>
          <a:bodyPr>
            <a:normAutofit/>
          </a:bodyPr>
          <a:lstStyle/>
          <a:p>
            <a:r>
              <a:rPr lang="nb-NO" sz="5400">
                <a:latin typeface="Britannic Bold" panose="020B0903060703020204" pitchFamily="34" charset="0"/>
              </a:rPr>
              <a:t>Holdbarhet</a:t>
            </a:r>
            <a:endParaRPr lang="nb-NO" sz="5400" dirty="0">
              <a:latin typeface="Britannic Bold" panose="020B0903060703020204" pitchFamily="34" charset="0"/>
            </a:endParaRPr>
          </a:p>
        </p:txBody>
      </p:sp>
      <p:sp>
        <p:nvSpPr>
          <p:cNvPr id="3" name="Plassholder for innhold 2">
            <a:extLst>
              <a:ext uri="{FF2B5EF4-FFF2-40B4-BE49-F238E27FC236}">
                <a16:creationId xmlns:a16="http://schemas.microsoft.com/office/drawing/2014/main" id="{88BD1EFF-0DCD-4819-8BC7-FDEE26FCEC6A}"/>
              </a:ext>
            </a:extLst>
          </p:cNvPr>
          <p:cNvSpPr>
            <a:spLocks noGrp="1"/>
          </p:cNvSpPr>
          <p:nvPr>
            <p:ph idx="1"/>
          </p:nvPr>
        </p:nvSpPr>
        <p:spPr>
          <a:xfrm>
            <a:off x="581192" y="2180496"/>
            <a:ext cx="6679417" cy="3678303"/>
          </a:xfrm>
        </p:spPr>
        <p:txBody>
          <a:bodyPr>
            <a:normAutofit/>
          </a:bodyPr>
          <a:lstStyle/>
          <a:p>
            <a:pPr marL="0" indent="0">
              <a:buNone/>
            </a:pPr>
            <a:r>
              <a:rPr lang="nb-NO" sz="2200" b="1" dirty="0"/>
              <a:t>Bruk sansene!</a:t>
            </a:r>
          </a:p>
          <a:p>
            <a:r>
              <a:rPr lang="nb-NO" sz="2200" b="1" dirty="0"/>
              <a:t>Se: </a:t>
            </a:r>
            <a:r>
              <a:rPr lang="nb-NO" sz="2200" dirty="0"/>
              <a:t>etter endret farge, konsistens eller muggdannelse</a:t>
            </a:r>
          </a:p>
          <a:p>
            <a:r>
              <a:rPr lang="nb-NO" sz="2200" b="1" dirty="0"/>
              <a:t>Lukt: </a:t>
            </a:r>
            <a:r>
              <a:rPr lang="nb-NO" sz="2200" dirty="0"/>
              <a:t>etter</a:t>
            </a:r>
            <a:r>
              <a:rPr lang="nb-NO" sz="2200" b="1" dirty="0"/>
              <a:t> </a:t>
            </a:r>
            <a:r>
              <a:rPr lang="nb-NO" sz="2200" dirty="0"/>
              <a:t>kraftig vond/sur lukt (emballasje?)</a:t>
            </a:r>
          </a:p>
          <a:p>
            <a:r>
              <a:rPr lang="nb-NO" sz="2200" b="1" dirty="0"/>
              <a:t>Smak: </a:t>
            </a:r>
            <a:r>
              <a:rPr lang="nb-NO" sz="2200" dirty="0"/>
              <a:t>smaker det godt, er det bare å spise!</a:t>
            </a:r>
          </a:p>
        </p:txBody>
      </p:sp>
      <p:pic>
        <p:nvPicPr>
          <p:cNvPr id="6" name="Bilde 5">
            <a:extLst>
              <a:ext uri="{FF2B5EF4-FFF2-40B4-BE49-F238E27FC236}">
                <a16:creationId xmlns:a16="http://schemas.microsoft.com/office/drawing/2014/main" id="{A2E18698-58ED-493B-B289-C78A04937F1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937714" y="6373288"/>
            <a:ext cx="3044228" cy="390938"/>
          </a:xfrm>
          <a:prstGeom prst="rect">
            <a:avLst/>
          </a:prstGeom>
        </p:spPr>
      </p:pic>
    </p:spTree>
    <p:extLst>
      <p:ext uri="{BB962C8B-B14F-4D97-AF65-F5344CB8AC3E}">
        <p14:creationId xmlns:p14="http://schemas.microsoft.com/office/powerpoint/2010/main" val="321521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15C87D-D500-456E-83B5-ADD5DE295549}"/>
              </a:ext>
            </a:extLst>
          </p:cNvPr>
          <p:cNvSpPr>
            <a:spLocks noGrp="1"/>
          </p:cNvSpPr>
          <p:nvPr>
            <p:ph type="title"/>
          </p:nvPr>
        </p:nvSpPr>
        <p:spPr/>
        <p:txBody>
          <a:bodyPr>
            <a:normAutofit/>
          </a:bodyPr>
          <a:lstStyle/>
          <a:p>
            <a:r>
              <a:rPr lang="nb-NO" sz="5400" dirty="0">
                <a:latin typeface="Britannic Bold" panose="020B0903060703020204" pitchFamily="34" charset="0"/>
              </a:rPr>
              <a:t>holdbarhet og oppbevaring</a:t>
            </a:r>
          </a:p>
        </p:txBody>
      </p:sp>
      <p:graphicFrame>
        <p:nvGraphicFramePr>
          <p:cNvPr id="4" name="Tabell 3">
            <a:extLst>
              <a:ext uri="{FF2B5EF4-FFF2-40B4-BE49-F238E27FC236}">
                <a16:creationId xmlns:a16="http://schemas.microsoft.com/office/drawing/2014/main" id="{94DBB590-EB55-422D-9E7B-D205E59750DD}"/>
              </a:ext>
            </a:extLst>
          </p:cNvPr>
          <p:cNvGraphicFramePr>
            <a:graphicFrameLocks noGrp="1"/>
          </p:cNvGraphicFramePr>
          <p:nvPr>
            <p:extLst>
              <p:ext uri="{D42A27DB-BD31-4B8C-83A1-F6EECF244321}">
                <p14:modId xmlns:p14="http://schemas.microsoft.com/office/powerpoint/2010/main" val="3787194588"/>
              </p:ext>
            </p:extLst>
          </p:nvPr>
        </p:nvGraphicFramePr>
        <p:xfrm>
          <a:off x="844061" y="2743200"/>
          <a:ext cx="10261405" cy="3176184"/>
        </p:xfrm>
        <a:graphic>
          <a:graphicData uri="http://schemas.openxmlformats.org/drawingml/2006/table">
            <a:tbl>
              <a:tblPr firstRow="1" bandRow="1">
                <a:tableStyleId>{5C22544A-7EE6-4342-B048-85BDC9FD1C3A}</a:tableStyleId>
              </a:tblPr>
              <a:tblGrid>
                <a:gridCol w="2052281">
                  <a:extLst>
                    <a:ext uri="{9D8B030D-6E8A-4147-A177-3AD203B41FA5}">
                      <a16:colId xmlns:a16="http://schemas.microsoft.com/office/drawing/2014/main" val="1430641222"/>
                    </a:ext>
                  </a:extLst>
                </a:gridCol>
                <a:gridCol w="2052281">
                  <a:extLst>
                    <a:ext uri="{9D8B030D-6E8A-4147-A177-3AD203B41FA5}">
                      <a16:colId xmlns:a16="http://schemas.microsoft.com/office/drawing/2014/main" val="1565344258"/>
                    </a:ext>
                  </a:extLst>
                </a:gridCol>
                <a:gridCol w="2052281">
                  <a:extLst>
                    <a:ext uri="{9D8B030D-6E8A-4147-A177-3AD203B41FA5}">
                      <a16:colId xmlns:a16="http://schemas.microsoft.com/office/drawing/2014/main" val="3746067078"/>
                    </a:ext>
                  </a:extLst>
                </a:gridCol>
                <a:gridCol w="2052281">
                  <a:extLst>
                    <a:ext uri="{9D8B030D-6E8A-4147-A177-3AD203B41FA5}">
                      <a16:colId xmlns:a16="http://schemas.microsoft.com/office/drawing/2014/main" val="760791298"/>
                    </a:ext>
                  </a:extLst>
                </a:gridCol>
                <a:gridCol w="2052281">
                  <a:extLst>
                    <a:ext uri="{9D8B030D-6E8A-4147-A177-3AD203B41FA5}">
                      <a16:colId xmlns:a16="http://schemas.microsoft.com/office/drawing/2014/main" val="4120454487"/>
                    </a:ext>
                  </a:extLst>
                </a:gridCol>
              </a:tblGrid>
              <a:tr h="815069">
                <a:tc>
                  <a:txBody>
                    <a:bodyPr/>
                    <a:lstStyle/>
                    <a:p>
                      <a:endParaRPr lang="nb-NO" sz="2000" dirty="0"/>
                    </a:p>
                  </a:txBody>
                  <a:tcPr/>
                </a:tc>
                <a:tc>
                  <a:txBody>
                    <a:bodyPr/>
                    <a:lstStyle/>
                    <a:p>
                      <a:r>
                        <a:rPr lang="nb-NO" sz="2000" dirty="0"/>
                        <a:t>Holdbar før åpning</a:t>
                      </a:r>
                    </a:p>
                  </a:txBody>
                  <a:tcPr/>
                </a:tc>
                <a:tc>
                  <a:txBody>
                    <a:bodyPr/>
                    <a:lstStyle/>
                    <a:p>
                      <a:r>
                        <a:rPr lang="nb-NO" sz="2000" dirty="0"/>
                        <a:t>Holdbar etter åpning</a:t>
                      </a:r>
                    </a:p>
                  </a:txBody>
                  <a:tcPr/>
                </a:tc>
                <a:tc>
                  <a:txBody>
                    <a:bodyPr/>
                    <a:lstStyle/>
                    <a:p>
                      <a:r>
                        <a:rPr lang="nb-NO" sz="2000" dirty="0"/>
                        <a:t>Oppbevaring før åpning</a:t>
                      </a:r>
                    </a:p>
                  </a:txBody>
                  <a:tcPr/>
                </a:tc>
                <a:tc>
                  <a:txBody>
                    <a:bodyPr/>
                    <a:lstStyle/>
                    <a:p>
                      <a:r>
                        <a:rPr lang="nb-NO" sz="2000" dirty="0"/>
                        <a:t>Oppbevaring etter åpning</a:t>
                      </a:r>
                    </a:p>
                  </a:txBody>
                  <a:tcPr/>
                </a:tc>
                <a:extLst>
                  <a:ext uri="{0D108BD9-81ED-4DB2-BD59-A6C34878D82A}">
                    <a16:rowId xmlns:a16="http://schemas.microsoft.com/office/drawing/2014/main" val="2515070900"/>
                  </a:ext>
                </a:extLst>
              </a:tr>
              <a:tr h="472223">
                <a:tc>
                  <a:txBody>
                    <a:bodyPr/>
                    <a:lstStyle/>
                    <a:p>
                      <a:r>
                        <a:rPr lang="nb-NO" sz="2000" dirty="0"/>
                        <a:t>Juice</a:t>
                      </a:r>
                    </a:p>
                  </a:txBody>
                  <a:tcPr/>
                </a:tc>
                <a:tc>
                  <a:txBody>
                    <a:bodyPr/>
                    <a:lstStyle/>
                    <a:p>
                      <a:r>
                        <a:rPr lang="nb-NO" sz="2000" dirty="0"/>
                        <a:t>1 år</a:t>
                      </a:r>
                    </a:p>
                  </a:txBody>
                  <a:tcPr/>
                </a:tc>
                <a:tc>
                  <a:txBody>
                    <a:bodyPr/>
                    <a:lstStyle/>
                    <a:p>
                      <a:r>
                        <a:rPr lang="nb-NO" sz="2000" dirty="0"/>
                        <a:t>5 dager</a:t>
                      </a:r>
                    </a:p>
                  </a:txBody>
                  <a:tcPr/>
                </a:tc>
                <a:tc>
                  <a:txBody>
                    <a:bodyPr/>
                    <a:lstStyle/>
                    <a:p>
                      <a:r>
                        <a:rPr lang="nb-NO" sz="2000" dirty="0"/>
                        <a:t>Romtemperatur</a:t>
                      </a:r>
                    </a:p>
                  </a:txBody>
                  <a:tcPr/>
                </a:tc>
                <a:tc>
                  <a:txBody>
                    <a:bodyPr/>
                    <a:lstStyle/>
                    <a:p>
                      <a:r>
                        <a:rPr lang="nb-NO" sz="2000" dirty="0"/>
                        <a:t>Kjøleskap</a:t>
                      </a:r>
                    </a:p>
                  </a:txBody>
                  <a:tcPr/>
                </a:tc>
                <a:extLst>
                  <a:ext uri="{0D108BD9-81ED-4DB2-BD59-A6C34878D82A}">
                    <a16:rowId xmlns:a16="http://schemas.microsoft.com/office/drawing/2014/main" val="3801466032"/>
                  </a:ext>
                </a:extLst>
              </a:tr>
              <a:tr h="472223">
                <a:tc>
                  <a:txBody>
                    <a:bodyPr/>
                    <a:lstStyle/>
                    <a:p>
                      <a:r>
                        <a:rPr lang="nb-NO" sz="2000" dirty="0"/>
                        <a:t>Pesto</a:t>
                      </a:r>
                    </a:p>
                  </a:txBody>
                  <a:tcPr/>
                </a:tc>
                <a:tc>
                  <a:txBody>
                    <a:bodyPr/>
                    <a:lstStyle/>
                    <a:p>
                      <a:r>
                        <a:rPr lang="nb-NO" sz="2000" dirty="0"/>
                        <a:t>1 år</a:t>
                      </a:r>
                    </a:p>
                  </a:txBody>
                  <a:tcPr/>
                </a:tc>
                <a:tc>
                  <a:txBody>
                    <a:bodyPr/>
                    <a:lstStyle/>
                    <a:p>
                      <a:r>
                        <a:rPr lang="nb-NO" sz="2000" dirty="0"/>
                        <a:t>5 dager</a:t>
                      </a:r>
                    </a:p>
                  </a:txBody>
                  <a:tcPr/>
                </a:tc>
                <a:tc>
                  <a:txBody>
                    <a:bodyPr/>
                    <a:lstStyle/>
                    <a:p>
                      <a:r>
                        <a:rPr lang="nb-NO" sz="2000" dirty="0"/>
                        <a:t>Romtemperatur</a:t>
                      </a:r>
                    </a:p>
                  </a:txBody>
                  <a:tcPr/>
                </a:tc>
                <a:tc>
                  <a:txBody>
                    <a:bodyPr/>
                    <a:lstStyle/>
                    <a:p>
                      <a:r>
                        <a:rPr lang="nb-NO" sz="2000" dirty="0"/>
                        <a:t>Kjøleskap</a:t>
                      </a:r>
                    </a:p>
                  </a:txBody>
                  <a:tcPr/>
                </a:tc>
                <a:extLst>
                  <a:ext uri="{0D108BD9-81ED-4DB2-BD59-A6C34878D82A}">
                    <a16:rowId xmlns:a16="http://schemas.microsoft.com/office/drawing/2014/main" val="3916156090"/>
                  </a:ext>
                </a:extLst>
              </a:tr>
              <a:tr h="472223">
                <a:tc>
                  <a:txBody>
                    <a:bodyPr/>
                    <a:lstStyle/>
                    <a:p>
                      <a:r>
                        <a:rPr lang="nb-NO" sz="2000" dirty="0"/>
                        <a:t>Fullkorntortillas</a:t>
                      </a:r>
                    </a:p>
                  </a:txBody>
                  <a:tcPr/>
                </a:tc>
                <a:tc>
                  <a:txBody>
                    <a:bodyPr/>
                    <a:lstStyle/>
                    <a:p>
                      <a:r>
                        <a:rPr lang="nb-NO" sz="2000" dirty="0"/>
                        <a:t>½ år</a:t>
                      </a:r>
                    </a:p>
                  </a:txBody>
                  <a:tcPr/>
                </a:tc>
                <a:tc>
                  <a:txBody>
                    <a:bodyPr/>
                    <a:lstStyle/>
                    <a:p>
                      <a:r>
                        <a:rPr lang="nb-NO" sz="2000" dirty="0"/>
                        <a:t>3 dager</a:t>
                      </a:r>
                    </a:p>
                  </a:txBody>
                  <a:tcPr/>
                </a:tc>
                <a:tc>
                  <a:txBody>
                    <a:bodyPr/>
                    <a:lstStyle/>
                    <a:p>
                      <a:r>
                        <a:rPr lang="nb-NO" sz="2000" dirty="0"/>
                        <a:t>Romtemperatur</a:t>
                      </a:r>
                    </a:p>
                  </a:txBody>
                  <a:tcPr/>
                </a:tc>
                <a:tc>
                  <a:txBody>
                    <a:bodyPr/>
                    <a:lstStyle/>
                    <a:p>
                      <a:r>
                        <a:rPr lang="nb-NO" sz="2000" dirty="0"/>
                        <a:t>Kjøleskap</a:t>
                      </a:r>
                    </a:p>
                  </a:txBody>
                  <a:tcPr/>
                </a:tc>
                <a:extLst>
                  <a:ext uri="{0D108BD9-81ED-4DB2-BD59-A6C34878D82A}">
                    <a16:rowId xmlns:a16="http://schemas.microsoft.com/office/drawing/2014/main" val="237457528"/>
                  </a:ext>
                </a:extLst>
              </a:tr>
              <a:tr h="472223">
                <a:tc>
                  <a:txBody>
                    <a:bodyPr/>
                    <a:lstStyle/>
                    <a:p>
                      <a:r>
                        <a:rPr lang="nb-NO" sz="2000" dirty="0"/>
                        <a:t>Hakkede tomater</a:t>
                      </a:r>
                    </a:p>
                  </a:txBody>
                  <a:tcPr/>
                </a:tc>
                <a:tc>
                  <a:txBody>
                    <a:bodyPr/>
                    <a:lstStyle/>
                    <a:p>
                      <a:r>
                        <a:rPr lang="nb-NO" sz="2000" dirty="0"/>
                        <a:t>3 år</a:t>
                      </a:r>
                    </a:p>
                  </a:txBody>
                  <a:tcPr/>
                </a:tc>
                <a:tc>
                  <a:txBody>
                    <a:bodyPr/>
                    <a:lstStyle/>
                    <a:p>
                      <a:r>
                        <a:rPr lang="nb-NO" sz="2000" dirty="0"/>
                        <a:t>2 dager</a:t>
                      </a:r>
                    </a:p>
                  </a:txBody>
                  <a:tcPr/>
                </a:tc>
                <a:tc>
                  <a:txBody>
                    <a:bodyPr/>
                    <a:lstStyle/>
                    <a:p>
                      <a:r>
                        <a:rPr lang="nb-NO" sz="2000" dirty="0"/>
                        <a:t>Romtemperatur</a:t>
                      </a:r>
                    </a:p>
                  </a:txBody>
                  <a:tcPr/>
                </a:tc>
                <a:tc>
                  <a:txBody>
                    <a:bodyPr/>
                    <a:lstStyle/>
                    <a:p>
                      <a:r>
                        <a:rPr lang="nb-NO" sz="2000" dirty="0"/>
                        <a:t>Kjøleskap</a:t>
                      </a:r>
                    </a:p>
                  </a:txBody>
                  <a:tcPr/>
                </a:tc>
                <a:extLst>
                  <a:ext uri="{0D108BD9-81ED-4DB2-BD59-A6C34878D82A}">
                    <a16:rowId xmlns:a16="http://schemas.microsoft.com/office/drawing/2014/main" val="3117228649"/>
                  </a:ext>
                </a:extLst>
              </a:tr>
              <a:tr h="472223">
                <a:tc>
                  <a:txBody>
                    <a:bodyPr/>
                    <a:lstStyle/>
                    <a:p>
                      <a:r>
                        <a:rPr lang="nb-NO" sz="2000" dirty="0"/>
                        <a:t>Mais</a:t>
                      </a:r>
                    </a:p>
                  </a:txBody>
                  <a:tcPr/>
                </a:tc>
                <a:tc>
                  <a:txBody>
                    <a:bodyPr/>
                    <a:lstStyle/>
                    <a:p>
                      <a:r>
                        <a:rPr lang="nb-NO" sz="2000" dirty="0"/>
                        <a:t>1 år</a:t>
                      </a:r>
                    </a:p>
                  </a:txBody>
                  <a:tcPr/>
                </a:tc>
                <a:tc>
                  <a:txBody>
                    <a:bodyPr/>
                    <a:lstStyle/>
                    <a:p>
                      <a:r>
                        <a:rPr lang="nb-NO" sz="2000" dirty="0"/>
                        <a:t>2-3 dager</a:t>
                      </a:r>
                    </a:p>
                  </a:txBody>
                  <a:tcPr/>
                </a:tc>
                <a:tc>
                  <a:txBody>
                    <a:bodyPr/>
                    <a:lstStyle/>
                    <a:p>
                      <a:r>
                        <a:rPr lang="nb-NO" sz="2000" dirty="0"/>
                        <a:t>Romtemperatur </a:t>
                      </a:r>
                    </a:p>
                  </a:txBody>
                  <a:tcPr/>
                </a:tc>
                <a:tc>
                  <a:txBody>
                    <a:bodyPr/>
                    <a:lstStyle/>
                    <a:p>
                      <a:r>
                        <a:rPr lang="nb-NO" sz="2000" dirty="0"/>
                        <a:t>Kjøleskap</a:t>
                      </a:r>
                    </a:p>
                  </a:txBody>
                  <a:tcPr/>
                </a:tc>
                <a:extLst>
                  <a:ext uri="{0D108BD9-81ED-4DB2-BD59-A6C34878D82A}">
                    <a16:rowId xmlns:a16="http://schemas.microsoft.com/office/drawing/2014/main" val="1227221892"/>
                  </a:ext>
                </a:extLst>
              </a:tr>
            </a:tbl>
          </a:graphicData>
        </a:graphic>
      </p:graphicFrame>
      <p:sp>
        <p:nvSpPr>
          <p:cNvPr id="3" name="TekstSylinder 2">
            <a:extLst>
              <a:ext uri="{FF2B5EF4-FFF2-40B4-BE49-F238E27FC236}">
                <a16:creationId xmlns:a16="http://schemas.microsoft.com/office/drawing/2014/main" id="{FDA3E8A3-8829-42C9-97D5-E87FC3690BB2}"/>
              </a:ext>
            </a:extLst>
          </p:cNvPr>
          <p:cNvSpPr txBox="1"/>
          <p:nvPr/>
        </p:nvSpPr>
        <p:spPr>
          <a:xfrm>
            <a:off x="844061" y="2177434"/>
            <a:ext cx="3511826" cy="400110"/>
          </a:xfrm>
          <a:prstGeom prst="rect">
            <a:avLst/>
          </a:prstGeom>
          <a:noFill/>
        </p:spPr>
        <p:txBody>
          <a:bodyPr wrap="square" rtlCol="0">
            <a:spAutoFit/>
          </a:bodyPr>
          <a:lstStyle/>
          <a:p>
            <a:r>
              <a:rPr lang="nb-NO" sz="2000" b="1" dirty="0"/>
              <a:t>Før og etter åpning</a:t>
            </a:r>
          </a:p>
        </p:txBody>
      </p:sp>
      <p:pic>
        <p:nvPicPr>
          <p:cNvPr id="5" name="Bilde 4">
            <a:extLst>
              <a:ext uri="{FF2B5EF4-FFF2-40B4-BE49-F238E27FC236}">
                <a16:creationId xmlns:a16="http://schemas.microsoft.com/office/drawing/2014/main" id="{F1EB6543-5221-4EAE-9F87-2D71A68A02A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4061" y="6347791"/>
            <a:ext cx="3044228" cy="390938"/>
          </a:xfrm>
          <a:prstGeom prst="rect">
            <a:avLst/>
          </a:prstGeom>
        </p:spPr>
      </p:pic>
    </p:spTree>
    <p:extLst>
      <p:ext uri="{BB962C8B-B14F-4D97-AF65-F5344CB8AC3E}">
        <p14:creationId xmlns:p14="http://schemas.microsoft.com/office/powerpoint/2010/main" val="201442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719422-CACE-455A-BA44-0BA6653E1E19}"/>
              </a:ext>
            </a:extLst>
          </p:cNvPr>
          <p:cNvSpPr>
            <a:spLocks noGrp="1"/>
          </p:cNvSpPr>
          <p:nvPr>
            <p:ph type="title"/>
          </p:nvPr>
        </p:nvSpPr>
        <p:spPr/>
        <p:txBody>
          <a:bodyPr>
            <a:normAutofit/>
          </a:bodyPr>
          <a:lstStyle/>
          <a:p>
            <a:r>
              <a:rPr lang="nb-NO" sz="5400" dirty="0">
                <a:latin typeface="Britannic Bold" panose="020B0903060703020204" pitchFamily="34" charset="0"/>
              </a:rPr>
              <a:t>Bli en matredder!</a:t>
            </a:r>
          </a:p>
        </p:txBody>
      </p:sp>
      <p:sp>
        <p:nvSpPr>
          <p:cNvPr id="3" name="Plassholder for innhold 2">
            <a:extLst>
              <a:ext uri="{FF2B5EF4-FFF2-40B4-BE49-F238E27FC236}">
                <a16:creationId xmlns:a16="http://schemas.microsoft.com/office/drawing/2014/main" id="{55594D4B-4B06-458D-9D2B-41831EC0252A}"/>
              </a:ext>
            </a:extLst>
          </p:cNvPr>
          <p:cNvSpPr>
            <a:spLocks noGrp="1"/>
          </p:cNvSpPr>
          <p:nvPr>
            <p:ph idx="1"/>
          </p:nvPr>
        </p:nvSpPr>
        <p:spPr>
          <a:xfrm>
            <a:off x="581192" y="2834947"/>
            <a:ext cx="7230965" cy="3015889"/>
          </a:xfrm>
        </p:spPr>
        <p:txBody>
          <a:bodyPr>
            <a:normAutofit/>
          </a:bodyPr>
          <a:lstStyle/>
          <a:p>
            <a:r>
              <a:rPr lang="nb-NO" sz="2400" dirty="0"/>
              <a:t>Meieriprodukter holder ofte flere uker etter datomerkingen</a:t>
            </a:r>
          </a:p>
          <a:p>
            <a:pPr lvl="1"/>
            <a:r>
              <a:rPr lang="nb-NO" sz="2000" dirty="0"/>
              <a:t>Kan brukes til pannekaker, vafler eller bakst</a:t>
            </a:r>
          </a:p>
          <a:p>
            <a:r>
              <a:rPr lang="nb-NO" sz="2400" dirty="0"/>
              <a:t>Egg har en holdbarhet på to til tre måneder</a:t>
            </a:r>
          </a:p>
          <a:p>
            <a:pPr lvl="1"/>
            <a:r>
              <a:rPr lang="nb-NO" sz="2000" dirty="0"/>
              <a:t>Hvis de lagres i kjøleskap med den spisseste delen ned</a:t>
            </a:r>
          </a:p>
          <a:p>
            <a:pPr lvl="1"/>
            <a:r>
              <a:rPr lang="nb-NO" sz="2000" dirty="0"/>
              <a:t>Legg egget i et glass med vann</a:t>
            </a:r>
          </a:p>
        </p:txBody>
      </p:sp>
      <p:pic>
        <p:nvPicPr>
          <p:cNvPr id="5" name="Bilde 4">
            <a:extLst>
              <a:ext uri="{FF2B5EF4-FFF2-40B4-BE49-F238E27FC236}">
                <a16:creationId xmlns:a16="http://schemas.microsoft.com/office/drawing/2014/main" id="{DBA42ED6-42FD-47D4-8561-2D4E2651D28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545122" y="2987856"/>
            <a:ext cx="4065686" cy="2710070"/>
          </a:xfrm>
          <a:prstGeom prst="rect">
            <a:avLst/>
          </a:prstGeom>
          <a:ln>
            <a:noFill/>
          </a:ln>
          <a:effectLst>
            <a:softEdge rad="112500"/>
          </a:effectLst>
        </p:spPr>
      </p:pic>
      <p:pic>
        <p:nvPicPr>
          <p:cNvPr id="6" name="Bilde 5">
            <a:extLst>
              <a:ext uri="{FF2B5EF4-FFF2-40B4-BE49-F238E27FC236}">
                <a16:creationId xmlns:a16="http://schemas.microsoft.com/office/drawing/2014/main" id="{6CC0A44C-6E8E-45F4-844F-FB56933E28A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66580" y="6414054"/>
            <a:ext cx="3044228" cy="390938"/>
          </a:xfrm>
          <a:prstGeom prst="rect">
            <a:avLst/>
          </a:prstGeom>
        </p:spPr>
      </p:pic>
    </p:spTree>
    <p:extLst>
      <p:ext uri="{BB962C8B-B14F-4D97-AF65-F5344CB8AC3E}">
        <p14:creationId xmlns:p14="http://schemas.microsoft.com/office/powerpoint/2010/main" val="21869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e">
  <a:themeElements>
    <a:clrScheme name="Grøn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8959</TotalTime>
  <Words>2673</Words>
  <Application>Microsoft Office PowerPoint</Application>
  <PresentationFormat>Widescreen</PresentationFormat>
  <Paragraphs>256</Paragraphs>
  <Slides>13</Slides>
  <Notes>13</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13</vt:i4>
      </vt:variant>
    </vt:vector>
  </HeadingPairs>
  <TitlesOfParts>
    <vt:vector size="22" baseType="lpstr">
      <vt:lpstr>Arial</vt:lpstr>
      <vt:lpstr>Berlin Sans FB</vt:lpstr>
      <vt:lpstr>Britannic Bold</vt:lpstr>
      <vt:lpstr>Calibri</vt:lpstr>
      <vt:lpstr>Gill Sans MT</vt:lpstr>
      <vt:lpstr>Symbol</vt:lpstr>
      <vt:lpstr>Times New Roman</vt:lpstr>
      <vt:lpstr>Wingdings 2</vt:lpstr>
      <vt:lpstr>Dividende</vt:lpstr>
      <vt:lpstr>Kursets innhold</vt:lpstr>
      <vt:lpstr>matlaging</vt:lpstr>
      <vt:lpstr>Hygiene</vt:lpstr>
      <vt:lpstr>hygiene</vt:lpstr>
      <vt:lpstr>Praktiske tips</vt:lpstr>
      <vt:lpstr>Holdbarhet</vt:lpstr>
      <vt:lpstr>Holdbarhet</vt:lpstr>
      <vt:lpstr>holdbarhet og oppbevaring</vt:lpstr>
      <vt:lpstr>Bli en matredder!</vt:lpstr>
      <vt:lpstr>Bli en matredder!</vt:lpstr>
      <vt:lpstr>Holdbarhet</vt:lpstr>
      <vt:lpstr>Holdbarhet</vt:lpstr>
      <vt:lpstr>Aktivitet – «sunnifisere» matretter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 In – sunn mat for ungdom</dc:title>
  <dc:creator>Line Pettersen</dc:creator>
  <cp:lastModifiedBy>Beate Østengen</cp:lastModifiedBy>
  <cp:revision>402</cp:revision>
  <dcterms:created xsi:type="dcterms:W3CDTF">2017-11-06T14:26:49Z</dcterms:created>
  <dcterms:modified xsi:type="dcterms:W3CDTF">2018-08-02T07:42:14Z</dcterms:modified>
</cp:coreProperties>
</file>